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30"/>
  </p:notesMasterIdLst>
  <p:sldIdLst>
    <p:sldId id="3099" r:id="rId2"/>
    <p:sldId id="1015" r:id="rId3"/>
    <p:sldId id="3081" r:id="rId4"/>
    <p:sldId id="3083" r:id="rId5"/>
    <p:sldId id="3080" r:id="rId6"/>
    <p:sldId id="3098" r:id="rId7"/>
    <p:sldId id="3091" r:id="rId8"/>
    <p:sldId id="3100" r:id="rId9"/>
    <p:sldId id="3084" r:id="rId10"/>
    <p:sldId id="1013" r:id="rId11"/>
    <p:sldId id="3115" r:id="rId12"/>
    <p:sldId id="3101" r:id="rId13"/>
    <p:sldId id="3102" r:id="rId14"/>
    <p:sldId id="3103" r:id="rId15"/>
    <p:sldId id="3104" r:id="rId16"/>
    <p:sldId id="3105" r:id="rId17"/>
    <p:sldId id="3106" r:id="rId18"/>
    <p:sldId id="3107" r:id="rId19"/>
    <p:sldId id="3108" r:id="rId20"/>
    <p:sldId id="3109" r:id="rId21"/>
    <p:sldId id="3116" r:id="rId22"/>
    <p:sldId id="3110" r:id="rId23"/>
    <p:sldId id="3111" r:id="rId24"/>
    <p:sldId id="3112" r:id="rId25"/>
    <p:sldId id="3113" r:id="rId26"/>
    <p:sldId id="3114" r:id="rId27"/>
    <p:sldId id="3117" r:id="rId28"/>
    <p:sldId id="30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1" autoAdjust="0"/>
    <p:restoredTop sz="71065" autoAdjust="0"/>
  </p:normalViewPr>
  <p:slideViewPr>
    <p:cSldViewPr snapToGrid="0">
      <p:cViewPr varScale="1">
        <p:scale>
          <a:sx n="78" d="100"/>
          <a:sy n="78" d="100"/>
        </p:scale>
        <p:origin x="1758" y="96"/>
      </p:cViewPr>
      <p:guideLst/>
    </p:cSldViewPr>
  </p:slideViewPr>
  <p:outlineViewPr>
    <p:cViewPr>
      <p:scale>
        <a:sx n="33" d="100"/>
        <a:sy n="33" d="100"/>
      </p:scale>
      <p:origin x="0" y="-13512"/>
    </p:cViewPr>
  </p:outlineViewPr>
  <p:notesTextViewPr>
    <p:cViewPr>
      <p:scale>
        <a:sx n="66" d="100"/>
        <a:sy n="66" d="100"/>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B6913-DE09-4A1B-B272-35DF626DA2E4}"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F9B72-85FE-40D6-9EBE-7344946F984D}" type="slidenum">
              <a:rPr lang="en-US" smtClean="0"/>
              <a:t>‹#›</a:t>
            </a:fld>
            <a:endParaRPr lang="en-US"/>
          </a:p>
        </p:txBody>
      </p:sp>
    </p:spTree>
    <p:extLst>
      <p:ext uri="{BB962C8B-B14F-4D97-AF65-F5344CB8AC3E}">
        <p14:creationId xmlns:p14="http://schemas.microsoft.com/office/powerpoint/2010/main" val="365766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F9B72-85FE-40D6-9EBE-7344946F984D}" type="slidenum">
              <a:rPr lang="en-US" smtClean="0"/>
              <a:t>3</a:t>
            </a:fld>
            <a:endParaRPr lang="en-US"/>
          </a:p>
        </p:txBody>
      </p:sp>
    </p:spTree>
    <p:extLst>
      <p:ext uri="{BB962C8B-B14F-4D97-AF65-F5344CB8AC3E}">
        <p14:creationId xmlns:p14="http://schemas.microsoft.com/office/powerpoint/2010/main" val="557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2 service regulators piped into a common vent line that was broken allowing gas to vent into a meter room </a:t>
            </a:r>
          </a:p>
          <a:p>
            <a:r>
              <a:rPr lang="en-US" sz="2000" dirty="0"/>
              <a:t>6 service calls over the previous 5 years</a:t>
            </a:r>
          </a:p>
          <a:p>
            <a:r>
              <a:rPr lang="en-US" sz="2000" dirty="0"/>
              <a:t>Twice to turn on gas service</a:t>
            </a:r>
          </a:p>
          <a:p>
            <a:r>
              <a:rPr lang="en-US" sz="2000" dirty="0"/>
              <a:t>Believed that the vent line was left open due to inadequate procedures</a:t>
            </a:r>
          </a:p>
        </p:txBody>
      </p:sp>
      <p:sp>
        <p:nvSpPr>
          <p:cNvPr id="4" name="Slide Number Placeholder 3"/>
          <p:cNvSpPr>
            <a:spLocks noGrp="1"/>
          </p:cNvSpPr>
          <p:nvPr>
            <p:ph type="sldNum" sz="quarter" idx="5"/>
          </p:nvPr>
        </p:nvSpPr>
        <p:spPr/>
        <p:txBody>
          <a:bodyPr/>
          <a:lstStyle/>
          <a:p>
            <a:fld id="{10DF9B72-85FE-40D6-9EBE-7344946F984D}" type="slidenum">
              <a:rPr lang="en-US" smtClean="0"/>
              <a:t>26</a:t>
            </a:fld>
            <a:endParaRPr lang="en-US"/>
          </a:p>
        </p:txBody>
      </p:sp>
    </p:spTree>
    <p:extLst>
      <p:ext uri="{BB962C8B-B14F-4D97-AF65-F5344CB8AC3E}">
        <p14:creationId xmlns:p14="http://schemas.microsoft.com/office/powerpoint/2010/main" val="1891639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F9B72-85FE-40D6-9EBE-7344946F984D}" type="slidenum">
              <a:rPr lang="en-US" smtClean="0"/>
              <a:t>27</a:t>
            </a:fld>
            <a:endParaRPr lang="en-US"/>
          </a:p>
        </p:txBody>
      </p:sp>
    </p:spTree>
    <p:extLst>
      <p:ext uri="{BB962C8B-B14F-4D97-AF65-F5344CB8AC3E}">
        <p14:creationId xmlns:p14="http://schemas.microsoft.com/office/powerpoint/2010/main" val="333712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Fiscal note</a:t>
            </a:r>
          </a:p>
          <a:p>
            <a:endParaRPr lang="en-US" dirty="0"/>
          </a:p>
          <a:p>
            <a:r>
              <a:rPr lang="en-US" dirty="0"/>
              <a:t>These items were sent back do to rebuttal from operators on the cost analysis during rule making.</a:t>
            </a:r>
          </a:p>
        </p:txBody>
      </p:sp>
      <p:sp>
        <p:nvSpPr>
          <p:cNvPr id="4" name="Slide Number Placeholder 3"/>
          <p:cNvSpPr>
            <a:spLocks noGrp="1"/>
          </p:cNvSpPr>
          <p:nvPr>
            <p:ph type="sldNum" sz="quarter" idx="5"/>
          </p:nvPr>
        </p:nvSpPr>
        <p:spPr/>
        <p:txBody>
          <a:bodyPr/>
          <a:lstStyle/>
          <a:p>
            <a:fld id="{10DF9B72-85FE-40D6-9EBE-7344946F984D}" type="slidenum">
              <a:rPr lang="en-US" smtClean="0"/>
              <a:t>4</a:t>
            </a:fld>
            <a:endParaRPr lang="en-US"/>
          </a:p>
        </p:txBody>
      </p:sp>
    </p:spTree>
    <p:extLst>
      <p:ext uri="{BB962C8B-B14F-4D97-AF65-F5344CB8AC3E}">
        <p14:creationId xmlns:p14="http://schemas.microsoft.com/office/powerpoint/2010/main" val="286917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links to a public site</a:t>
            </a:r>
          </a:p>
          <a:p>
            <a:r>
              <a:rPr lang="en-US" dirty="0" err="1"/>
              <a:t>eCfr</a:t>
            </a:r>
            <a:endParaRPr lang="en-US" dirty="0"/>
          </a:p>
          <a:p>
            <a:r>
              <a:rPr lang="en-US" dirty="0" err="1"/>
              <a:t>Phmsa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0DF9B72-85FE-40D6-9EBE-7344946F984D}" type="slidenum">
              <a:rPr lang="en-US" smtClean="0"/>
              <a:t>5</a:t>
            </a:fld>
            <a:endParaRPr lang="en-US"/>
          </a:p>
        </p:txBody>
      </p:sp>
    </p:spTree>
    <p:extLst>
      <p:ext uri="{BB962C8B-B14F-4D97-AF65-F5344CB8AC3E}">
        <p14:creationId xmlns:p14="http://schemas.microsoft.com/office/powerpoint/2010/main" val="155175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Deadline still March 15, add to “deadline change.”</a:t>
            </a:r>
          </a:p>
          <a:p>
            <a:endParaRPr lang="en-US" dirty="0"/>
          </a:p>
          <a:p>
            <a:endParaRPr lang="en-US" dirty="0"/>
          </a:p>
        </p:txBody>
      </p:sp>
      <p:sp>
        <p:nvSpPr>
          <p:cNvPr id="4" name="Slide Number Placeholder 3"/>
          <p:cNvSpPr>
            <a:spLocks noGrp="1"/>
          </p:cNvSpPr>
          <p:nvPr>
            <p:ph type="sldNum" sz="quarter" idx="5"/>
          </p:nvPr>
        </p:nvSpPr>
        <p:spPr/>
        <p:txBody>
          <a:bodyPr/>
          <a:lstStyle/>
          <a:p>
            <a:fld id="{10DF9B72-85FE-40D6-9EBE-7344946F984D}" type="slidenum">
              <a:rPr lang="en-US" smtClean="0"/>
              <a:t>9</a:t>
            </a:fld>
            <a:endParaRPr lang="en-US"/>
          </a:p>
        </p:txBody>
      </p:sp>
    </p:spTree>
    <p:extLst>
      <p:ext uri="{BB962C8B-B14F-4D97-AF65-F5344CB8AC3E}">
        <p14:creationId xmlns:p14="http://schemas.microsoft.com/office/powerpoint/2010/main" val="64447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F9B72-85FE-40D6-9EBE-7344946F984D}" type="slidenum">
              <a:rPr lang="en-US" smtClean="0"/>
              <a:t>21</a:t>
            </a:fld>
            <a:endParaRPr lang="en-US"/>
          </a:p>
        </p:txBody>
      </p:sp>
    </p:spTree>
    <p:extLst>
      <p:ext uri="{BB962C8B-B14F-4D97-AF65-F5344CB8AC3E}">
        <p14:creationId xmlns:p14="http://schemas.microsoft.com/office/powerpoint/2010/main" val="268231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General. A graphitized cast iron pipe is one in which iron has been converted to corrosion products leaving graphite, with the pipe seemingly left intact. This is evidenced by the pipe being soft and able to be shaved away with a knife or other type of blade.</a:t>
            </a:r>
          </a:p>
          <a:p>
            <a:endParaRPr lang="en-US" dirty="0"/>
          </a:p>
          <a:p>
            <a:pPr marL="228600" indent="-228600">
              <a:buAutoNum type="alphaLcParenBoth" startAt="2"/>
            </a:pPr>
            <a:r>
              <a:rPr lang="en-US" dirty="0"/>
              <a:t>Repair. Where inspection indicates that general or localized graphitization has proceeded to the extent that fracture or leakage may result, the operator should determine the extent of graphitization by exposing additional pipe. The pipe may be repaired by a clamp or sleeve, provided that the repair clamp or sleeve will cover the graphitized area and the ends of the repair clamp or sleeve are over sound, non-graphitized pipe.</a:t>
            </a:r>
          </a:p>
          <a:p>
            <a:pPr marL="228600" indent="-228600">
              <a:buAutoNum type="alphaLcParenBoth" startAt="2"/>
            </a:pPr>
            <a:endParaRPr lang="en-US" dirty="0"/>
          </a:p>
          <a:p>
            <a:r>
              <a:rPr lang="en-US" dirty="0"/>
              <a:t>(a)  Water line leaks.</a:t>
            </a:r>
          </a:p>
          <a:p>
            <a:endParaRPr lang="en-US" dirty="0"/>
          </a:p>
          <a:p>
            <a:r>
              <a:rPr lang="en-US" dirty="0"/>
              <a:t>(b)  Sewer line failures.</a:t>
            </a:r>
          </a:p>
          <a:p>
            <a:endParaRPr lang="en-US" dirty="0"/>
          </a:p>
          <a:p>
            <a:r>
              <a:rPr lang="en-US" dirty="0"/>
              <a:t>(c)  Excavations for construction work.</a:t>
            </a:r>
          </a:p>
          <a:p>
            <a:endParaRPr lang="en-US" dirty="0"/>
          </a:p>
          <a:p>
            <a:pPr marL="228600" indent="-228600">
              <a:buAutoNum type="alphaLcParenBoth" startAt="4"/>
            </a:pPr>
            <a:r>
              <a:rPr lang="en-US" dirty="0"/>
              <a:t>Excavations for repair or replacement of other underground facilities.</a:t>
            </a:r>
          </a:p>
          <a:p>
            <a:pPr marL="228600" indent="-228600">
              <a:buAutoNum type="alphaLcParenBoth" startAt="4"/>
            </a:pPr>
            <a:endParaRPr lang="en-US" dirty="0"/>
          </a:p>
          <a:p>
            <a:pPr marL="228600" indent="-228600">
              <a:buAutoNum type="alphaLcParenBoth" startAt="4"/>
            </a:pPr>
            <a:r>
              <a:rPr lang="en-US" sz="1200" b="0" i="0" kern="1200" dirty="0">
                <a:solidFill>
                  <a:schemeClr val="tx1"/>
                </a:solidFill>
                <a:effectLst/>
                <a:latin typeface="+mn-lt"/>
                <a:ea typeface="+mn-ea"/>
                <a:cs typeface="+mn-cs"/>
              </a:rPr>
              <a:t>(1)  An inspection indicates a graphitized or soft condition is adjacent to a </a:t>
            </a:r>
            <a:r>
              <a:rPr lang="en-US" sz="1200" b="0" i="1" u="none" strike="noStrike" kern="1200" dirty="0">
                <a:solidFill>
                  <a:schemeClr val="tx1"/>
                </a:solidFill>
                <a:effectLst/>
                <a:latin typeface="+mn-lt"/>
                <a:ea typeface="+mn-ea"/>
                <a:cs typeface="+mn-cs"/>
              </a:rPr>
              <a:t>building</a:t>
            </a:r>
            <a:r>
              <a:rPr lang="en-US" sz="1200" b="0" i="0" kern="1200" dirty="0">
                <a:solidFill>
                  <a:schemeClr val="tx1"/>
                </a:solidFill>
                <a:effectLst/>
                <a:latin typeface="+mn-lt"/>
                <a:ea typeface="+mn-ea"/>
                <a:cs typeface="+mn-cs"/>
              </a:rPr>
              <a:t>, sewer, manhole, or duct, or in an area subject to heavy vehicular traffic.</a:t>
            </a:r>
            <a:endParaRPr lang="en-US" dirty="0"/>
          </a:p>
        </p:txBody>
      </p:sp>
      <p:sp>
        <p:nvSpPr>
          <p:cNvPr id="4" name="Slide Number Placeholder 3"/>
          <p:cNvSpPr>
            <a:spLocks noGrp="1"/>
          </p:cNvSpPr>
          <p:nvPr>
            <p:ph type="sldNum" sz="quarter" idx="5"/>
          </p:nvPr>
        </p:nvSpPr>
        <p:spPr/>
        <p:txBody>
          <a:bodyPr/>
          <a:lstStyle/>
          <a:p>
            <a:fld id="{10DF9B72-85FE-40D6-9EBE-7344946F984D}" type="slidenum">
              <a:rPr lang="en-US" smtClean="0"/>
              <a:t>22</a:t>
            </a:fld>
            <a:endParaRPr lang="en-US"/>
          </a:p>
        </p:txBody>
      </p:sp>
    </p:spTree>
    <p:extLst>
      <p:ext uri="{BB962C8B-B14F-4D97-AF65-F5344CB8AC3E}">
        <p14:creationId xmlns:p14="http://schemas.microsoft.com/office/powerpoint/2010/main" val="247651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procedures in damage prevention program to aid in operator and contractor damage reduction. </a:t>
            </a:r>
          </a:p>
          <a:p>
            <a:r>
              <a:rPr lang="en-US" dirty="0"/>
              <a:t>Considerations – </a:t>
            </a:r>
          </a:p>
          <a:p>
            <a:r>
              <a:rPr lang="en-US" dirty="0"/>
              <a:t>Require potholing</a:t>
            </a:r>
          </a:p>
          <a:p>
            <a:r>
              <a:rPr lang="en-US" dirty="0"/>
              <a:t>Offer potholing for crossing</a:t>
            </a:r>
          </a:p>
          <a:p>
            <a:r>
              <a:rPr lang="en-US" dirty="0"/>
              <a:t>If parallelling verify location and depth every x amount of feet.</a:t>
            </a:r>
          </a:p>
        </p:txBody>
      </p:sp>
      <p:sp>
        <p:nvSpPr>
          <p:cNvPr id="4" name="Slide Number Placeholder 3"/>
          <p:cNvSpPr>
            <a:spLocks noGrp="1"/>
          </p:cNvSpPr>
          <p:nvPr>
            <p:ph type="sldNum" sz="quarter" idx="5"/>
          </p:nvPr>
        </p:nvSpPr>
        <p:spPr/>
        <p:txBody>
          <a:bodyPr/>
          <a:lstStyle/>
          <a:p>
            <a:fld id="{10DF9B72-85FE-40D6-9EBE-7344946F984D}" type="slidenum">
              <a:rPr lang="en-US" smtClean="0"/>
              <a:t>23</a:t>
            </a:fld>
            <a:endParaRPr lang="en-US"/>
          </a:p>
        </p:txBody>
      </p:sp>
    </p:spTree>
    <p:extLst>
      <p:ext uri="{BB962C8B-B14F-4D97-AF65-F5344CB8AC3E}">
        <p14:creationId xmlns:p14="http://schemas.microsoft.com/office/powerpoint/2010/main" val="188675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22, 1999 trenching with a backhoe and operator damaged a ¾” steel service and adjacent 1” water line. 2 leaks were caused, one where the equipment contacted and pulled the line, the other at a joint near the meter near the structure. Gas migrated and explosion occurred at 406 Alabama and also destroyed 404 and 408 Alabama. Significant damage to other buildings. Three fatalities 5 serious injuries and one minor injury.</a:t>
            </a:r>
          </a:p>
          <a:p>
            <a:endParaRPr lang="en-US" dirty="0"/>
          </a:p>
          <a:p>
            <a:r>
              <a:rPr lang="en-US" dirty="0"/>
              <a:t>Excavator wrapped black tape over the line at the excavations site</a:t>
            </a:r>
          </a:p>
          <a:p>
            <a:r>
              <a:rPr lang="en-US" dirty="0"/>
              <a:t>Utility board operated both the gas and water system</a:t>
            </a:r>
          </a:p>
          <a:p>
            <a:r>
              <a:rPr lang="en-US" dirty="0"/>
              <a:t>Could hear gas blowing and was unsure of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Supervisor “was </a:t>
            </a:r>
            <a:r>
              <a:rPr lang="en-US" dirty="0" err="1"/>
              <a:t>hopin</a:t>
            </a:r>
            <a:endParaRPr lang="en-US" dirty="0"/>
          </a:p>
          <a:p>
            <a:r>
              <a:rPr lang="en-US" dirty="0"/>
              <a:t>g” line was pulled off at the main and believed situation was safe</a:t>
            </a:r>
          </a:p>
          <a:p>
            <a:r>
              <a:rPr lang="en-US" dirty="0"/>
              <a:t>Gas was bubbling up from the water in the ditch</a:t>
            </a:r>
          </a:p>
          <a:p>
            <a:r>
              <a:rPr lang="en-US" dirty="0"/>
              <a:t>No </a:t>
            </a:r>
            <a:r>
              <a:rPr lang="en-US" dirty="0" err="1"/>
              <a:t>barhole</a:t>
            </a:r>
            <a:r>
              <a:rPr lang="en-US" dirty="0"/>
              <a:t> testing performed or accumulation in buildings</a:t>
            </a:r>
          </a:p>
          <a:p>
            <a:endParaRPr lang="en-US" dirty="0"/>
          </a:p>
          <a:p>
            <a:endParaRPr lang="en-US" dirty="0"/>
          </a:p>
        </p:txBody>
      </p:sp>
      <p:sp>
        <p:nvSpPr>
          <p:cNvPr id="4" name="Slide Number Placeholder 3"/>
          <p:cNvSpPr>
            <a:spLocks noGrp="1"/>
          </p:cNvSpPr>
          <p:nvPr>
            <p:ph type="sldNum" sz="quarter" idx="5"/>
          </p:nvPr>
        </p:nvSpPr>
        <p:spPr/>
        <p:txBody>
          <a:bodyPr/>
          <a:lstStyle/>
          <a:p>
            <a:fld id="{10DF9B72-85FE-40D6-9EBE-7344946F984D}" type="slidenum">
              <a:rPr lang="en-US" smtClean="0"/>
              <a:t>24</a:t>
            </a:fld>
            <a:endParaRPr lang="en-US"/>
          </a:p>
        </p:txBody>
      </p:sp>
    </p:spTree>
    <p:extLst>
      <p:ext uri="{BB962C8B-B14F-4D97-AF65-F5344CB8AC3E}">
        <p14:creationId xmlns:p14="http://schemas.microsoft.com/office/powerpoint/2010/main" val="388162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Regulators also have a responsibility to review these procedures for adequacy</a:t>
            </a:r>
          </a:p>
        </p:txBody>
      </p:sp>
      <p:sp>
        <p:nvSpPr>
          <p:cNvPr id="4" name="Slide Number Placeholder 3"/>
          <p:cNvSpPr>
            <a:spLocks noGrp="1"/>
          </p:cNvSpPr>
          <p:nvPr>
            <p:ph type="sldNum" sz="quarter" idx="5"/>
          </p:nvPr>
        </p:nvSpPr>
        <p:spPr/>
        <p:txBody>
          <a:bodyPr/>
          <a:lstStyle/>
          <a:p>
            <a:fld id="{10DF9B72-85FE-40D6-9EBE-7344946F984D}" type="slidenum">
              <a:rPr lang="en-US" smtClean="0"/>
              <a:t>25</a:t>
            </a:fld>
            <a:endParaRPr lang="en-US"/>
          </a:p>
        </p:txBody>
      </p:sp>
    </p:spTree>
    <p:extLst>
      <p:ext uri="{BB962C8B-B14F-4D97-AF65-F5344CB8AC3E}">
        <p14:creationId xmlns:p14="http://schemas.microsoft.com/office/powerpoint/2010/main" val="165323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973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1296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76301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43794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90106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14174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360673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30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8277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626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114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3195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181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07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263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000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377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509A250-FF31-4206-8172-F9D3106AACB1}" type="datetimeFigureOut">
              <a:rPr lang="en-US" smtClean="0"/>
              <a:t>2/2/2026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056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AD347D-5ACD-4C99-B74B-A9C85AD731AF}" type="datetimeFigureOut">
              <a:rPr lang="en-US" smtClean="0"/>
              <a:t>2/2/2026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32745266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npms.phmsa.dot.gov/Documents/NPMS_Supplemental_Instructions.pdf" TargetMode="External"/><Relationship Id="rId2" Type="http://schemas.openxmlformats.org/officeDocument/2006/relationships/hyperlink" Target="https://www.phmsa.dot.gov/safety-awareness/pipeline/onshore-gas-gathering-faqs-type-c-and-r-pipelines" TargetMode="External"/><Relationship Id="rId1" Type="http://schemas.openxmlformats.org/officeDocument/2006/relationships/slideLayout" Target="../slideLayouts/slideLayout2.xml"/><Relationship Id="rId5" Type="http://schemas.openxmlformats.org/officeDocument/2006/relationships/hyperlink" Target="https://www.phmsa.dot.gov/sites/phmsa.dot.gov/files/2025-04/2025-Gas-Property-Damage-Reporting-Threshold-Inflation-Adjustment.pdf" TargetMode="External"/><Relationship Id="rId4" Type="http://schemas.openxmlformats.org/officeDocument/2006/relationships/hyperlink" Target="https://www.phmsa.dot.gov/pipeline/operator-qualifications/oq-frequently-asked-question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federalregister.gov/documents/2025/07/01/2025-12116/pipeline-safety-periodic-updates-of-regulatory-references-to-technical-standards-and-miscellaneo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ederalregister.gov/documents/2025/01/15/2025-00073/pipeline-safety-safety-of-gas-transmission-pipelines-repair-criteria-integrity-manage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ederalregister.gov/documents/2025/07/01/2025-12088/pipeline-safety-standards-update-astm-f2817" TargetMode="External"/><Relationship Id="rId3" Type="http://schemas.openxmlformats.org/officeDocument/2006/relationships/hyperlink" Target="https://www.federalregister.gov/documents/2025/07/01/2025-12072/pipeline-safety-standards-update-astm-a53a53m" TargetMode="External"/><Relationship Id="rId7" Type="http://schemas.openxmlformats.org/officeDocument/2006/relationships/hyperlink" Target="https://www.federalregister.gov/documents/2025/07/01/2025-12122/pipeline-safety-standards-update-astm-a578a578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ederalregister.gov/documents/2025/07/01/2025-12078/pipeline-safety-standards-update-astm-f2767" TargetMode="External"/><Relationship Id="rId5" Type="http://schemas.openxmlformats.org/officeDocument/2006/relationships/hyperlink" Target="https://www.federalregister.gov/documents/2025/07/01/2025-12075/pipeline-safety-standards-update-astm-f2600" TargetMode="External"/><Relationship Id="rId4" Type="http://schemas.openxmlformats.org/officeDocument/2006/relationships/hyperlink" Target="https://www.federalregister.gov/documents/2025/07/01/2025-12074/pipeline-safety-standards-update-astm-f214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documents/2025/07/01/2025-12063/pipeline-safety-standards-update-astm-f1973" TargetMode="External"/><Relationship Id="rId2" Type="http://schemas.openxmlformats.org/officeDocument/2006/relationships/hyperlink" Target="https://www.federalregister.gov/documents/2025/07/01/2025-12093/pipeline-safety-standards-update-astm-f2945" TargetMode="External"/><Relationship Id="rId1" Type="http://schemas.openxmlformats.org/officeDocument/2006/relationships/slideLayout" Target="../slideLayouts/slideLayout2.xml"/><Relationship Id="rId6" Type="http://schemas.openxmlformats.org/officeDocument/2006/relationships/hyperlink" Target="https://www.federalregister.gov/documents/2025/07/01/2025-12079/pipeline-safety-standards-update-ppi-tr-4" TargetMode="External"/><Relationship Id="rId5" Type="http://schemas.openxmlformats.org/officeDocument/2006/relationships/hyperlink" Target="https://www.federalregister.gov/documents/2025/07/01/2025-12089/pipeline-safety-standards-update-ppi-tr-3" TargetMode="External"/><Relationship Id="rId4" Type="http://schemas.openxmlformats.org/officeDocument/2006/relationships/hyperlink" Target="https://www.federalregister.gov/documents/2025/07/01/2025-12080/pipeline-safety-standards-update-nfpa-70"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federalregister.gov/documents/2026/01/14/2026-00566/pipeline-safety-class-location-change-require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EBB7-D14B-D0F2-F3D4-235CB43BAE47}"/>
              </a:ext>
            </a:extLst>
          </p:cNvPr>
          <p:cNvSpPr>
            <a:spLocks noGrp="1"/>
          </p:cNvSpPr>
          <p:nvPr>
            <p:ph type="ctrTitle"/>
          </p:nvPr>
        </p:nvSpPr>
        <p:spPr>
          <a:xfrm>
            <a:off x="6735098" y="609600"/>
            <a:ext cx="4798142" cy="3642851"/>
          </a:xfrm>
        </p:spPr>
        <p:txBody>
          <a:bodyPr>
            <a:normAutofit/>
          </a:bodyPr>
          <a:lstStyle/>
          <a:p>
            <a:r>
              <a:rPr lang="en-US" dirty="0"/>
              <a:t>Advisories Bulletins</a:t>
            </a:r>
            <a:br>
              <a:rPr lang="en-US" dirty="0"/>
            </a:br>
            <a:r>
              <a:rPr lang="en-US" dirty="0"/>
              <a:t>&amp;</a:t>
            </a:r>
            <a:br>
              <a:rPr lang="en-US" dirty="0"/>
            </a:br>
            <a:r>
              <a:rPr lang="en-US" dirty="0"/>
              <a:t>Alert Notices</a:t>
            </a:r>
          </a:p>
        </p:txBody>
      </p:sp>
      <p:sp>
        <p:nvSpPr>
          <p:cNvPr id="3" name="Subtitle 2">
            <a:extLst>
              <a:ext uri="{FF2B5EF4-FFF2-40B4-BE49-F238E27FC236}">
                <a16:creationId xmlns:a16="http://schemas.microsoft.com/office/drawing/2014/main" id="{663A1178-083D-AC2D-A569-A1696955394D}"/>
              </a:ext>
            </a:extLst>
          </p:cNvPr>
          <p:cNvSpPr>
            <a:spLocks noGrp="1"/>
          </p:cNvSpPr>
          <p:nvPr>
            <p:ph type="subTitle" idx="1"/>
          </p:nvPr>
        </p:nvSpPr>
        <p:spPr>
          <a:xfrm>
            <a:off x="6735098" y="4365523"/>
            <a:ext cx="4798140" cy="1793053"/>
          </a:xfrm>
        </p:spPr>
        <p:txBody>
          <a:bodyPr>
            <a:normAutofit/>
          </a:bodyPr>
          <a:lstStyle/>
          <a:p>
            <a:r>
              <a:rPr lang="en-US" sz="2400" dirty="0"/>
              <a:t>Nebraska State Fire Marshal Agency – Pipeline Division</a:t>
            </a:r>
          </a:p>
          <a:p>
            <a:r>
              <a:rPr lang="en-US" sz="2400" dirty="0"/>
              <a:t>February 2026</a:t>
            </a:r>
          </a:p>
          <a:p>
            <a:endParaRPr lang="en-US" dirty="0"/>
          </a:p>
        </p:txBody>
      </p:sp>
      <p:sp>
        <p:nvSpPr>
          <p:cNvPr id="9" name="Rounded Rectangle 7">
            <a:extLst>
              <a:ext uri="{FF2B5EF4-FFF2-40B4-BE49-F238E27FC236}">
                <a16:creationId xmlns:a16="http://schemas.microsoft.com/office/drawing/2014/main" id="{9DAC9F73-F9E1-419D-8673-AF4E754CE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5457375" cy="5597200"/>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918645D6-ED3A-3E40-F873-A5F148D75979}"/>
              </a:ext>
            </a:extLst>
          </p:cNvPr>
          <p:cNvPicPr>
            <a:picLocks noChangeAspect="1"/>
          </p:cNvPicPr>
          <p:nvPr/>
        </p:nvPicPr>
        <p:blipFill>
          <a:blip r:embed="rId3">
            <a:extLst>
              <a:ext uri="{28A0092B-C50C-407E-A947-70E740481C1C}">
                <a14:useLocalDpi xmlns:a14="http://schemas.microsoft.com/office/drawing/2010/main" val="0"/>
              </a:ext>
            </a:extLst>
          </a:blip>
          <a:srcRect l="481" r="2075" b="-1"/>
          <a:stretch/>
        </p:blipFill>
        <p:spPr>
          <a:xfrm>
            <a:off x="1142167" y="1115604"/>
            <a:ext cx="4489621" cy="4607432"/>
          </a:xfrm>
          <a:prstGeom prst="rect">
            <a:avLst/>
          </a:prstGeom>
        </p:spPr>
      </p:pic>
    </p:spTree>
    <p:extLst>
      <p:ext uri="{BB962C8B-B14F-4D97-AF65-F5344CB8AC3E}">
        <p14:creationId xmlns:p14="http://schemas.microsoft.com/office/powerpoint/2010/main" val="41424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7C91-B155-A7A9-BB3A-5F84A57FD422}"/>
              </a:ext>
            </a:extLst>
          </p:cNvPr>
          <p:cNvSpPr>
            <a:spLocks noGrp="1"/>
          </p:cNvSpPr>
          <p:nvPr>
            <p:ph type="title"/>
          </p:nvPr>
        </p:nvSpPr>
        <p:spPr>
          <a:xfrm>
            <a:off x="1154953" y="702128"/>
            <a:ext cx="5458118" cy="5421085"/>
          </a:xfrm>
        </p:spPr>
        <p:txBody>
          <a:bodyPr>
            <a:normAutofit fontScale="90000"/>
          </a:bodyPr>
          <a:lstStyle/>
          <a:p>
            <a:r>
              <a:rPr lang="en-US" sz="2800" b="1" dirty="0"/>
              <a:t>AMPP Guide 21569-2024, Guidance on Implementing Corrosion Control Methodologies to Align with New PHMSA Regulatory Procedures –</a:t>
            </a:r>
            <a:r>
              <a:rPr lang="en-US" sz="2800" dirty="0"/>
              <a:t> </a:t>
            </a:r>
            <a:r>
              <a:rPr lang="en-US" sz="2800" b="0" i="0" dirty="0">
                <a:solidFill>
                  <a:schemeClr val="tx1"/>
                </a:solidFill>
                <a:effectLst/>
                <a:latin typeface="Arial" panose="020B0604020202020204" pitchFamily="34" charset="0"/>
              </a:rPr>
              <a:t>provides additional guidance for pipeline </a:t>
            </a:r>
            <a:r>
              <a:rPr lang="en-US" sz="2800" dirty="0">
                <a:solidFill>
                  <a:schemeClr val="tx1"/>
                </a:solidFill>
                <a:latin typeface="Arial" panose="020B0604020202020204" pitchFamily="34" charset="0"/>
              </a:rPr>
              <a:t>o</a:t>
            </a:r>
            <a:r>
              <a:rPr lang="en-US" sz="2800" b="0" i="0" dirty="0">
                <a:solidFill>
                  <a:schemeClr val="tx1"/>
                </a:solidFill>
                <a:effectLst/>
                <a:latin typeface="Arial" panose="020B0604020202020204" pitchFamily="34" charset="0"/>
              </a:rPr>
              <a:t>perators to assist with the implementation of corrosion control methodology requirements for onshore gas transmission as required in Part 2 of the PHMSA Gas Mega Rule.</a:t>
            </a:r>
            <a:endParaRPr lang="en-US" sz="2800" dirty="0">
              <a:solidFill>
                <a:schemeClr val="tx1"/>
              </a:solidFill>
            </a:endParaRPr>
          </a:p>
        </p:txBody>
      </p:sp>
      <p:pic>
        <p:nvPicPr>
          <p:cNvPr id="4" name="Content Placeholder 3">
            <a:extLst>
              <a:ext uri="{FF2B5EF4-FFF2-40B4-BE49-F238E27FC236}">
                <a16:creationId xmlns:a16="http://schemas.microsoft.com/office/drawing/2014/main" id="{453A1657-50F3-0255-C66B-F2E01B34F813}"/>
              </a:ext>
            </a:extLst>
          </p:cNvPr>
          <p:cNvPicPr>
            <a:picLocks noGrp="1" noChangeAspect="1"/>
          </p:cNvPicPr>
          <p:nvPr>
            <p:ph idx="1"/>
          </p:nvPr>
        </p:nvPicPr>
        <p:blipFill>
          <a:blip r:embed="rId2"/>
          <a:stretch>
            <a:fillRect/>
          </a:stretch>
        </p:blipFill>
        <p:spPr>
          <a:xfrm>
            <a:off x="6707279" y="581585"/>
            <a:ext cx="4074976" cy="5237757"/>
          </a:xfrm>
        </p:spPr>
      </p:pic>
    </p:spTree>
    <p:extLst>
      <p:ext uri="{BB962C8B-B14F-4D97-AF65-F5344CB8AC3E}">
        <p14:creationId xmlns:p14="http://schemas.microsoft.com/office/powerpoint/2010/main" val="27354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1AF2-10FC-8754-C5C4-15E67796D635}"/>
              </a:ext>
            </a:extLst>
          </p:cNvPr>
          <p:cNvSpPr>
            <a:spLocks noGrp="1"/>
          </p:cNvSpPr>
          <p:nvPr>
            <p:ph type="title"/>
          </p:nvPr>
        </p:nvSpPr>
        <p:spPr>
          <a:xfrm>
            <a:off x="1141410" y="438665"/>
            <a:ext cx="3549121" cy="1371600"/>
          </a:xfrm>
        </p:spPr>
        <p:txBody>
          <a:bodyPr>
            <a:normAutofit/>
          </a:bodyPr>
          <a:lstStyle/>
          <a:p>
            <a:r>
              <a:rPr lang="en-US" sz="4800" dirty="0"/>
              <a:t>ADB-25-01</a:t>
            </a:r>
          </a:p>
        </p:txBody>
      </p:sp>
      <p:sp>
        <p:nvSpPr>
          <p:cNvPr id="3" name="Content Placeholder 2">
            <a:extLst>
              <a:ext uri="{FF2B5EF4-FFF2-40B4-BE49-F238E27FC236}">
                <a16:creationId xmlns:a16="http://schemas.microsoft.com/office/drawing/2014/main" id="{0C859E29-8877-A6A9-2434-86A95CAFAC97}"/>
              </a:ext>
            </a:extLst>
          </p:cNvPr>
          <p:cNvSpPr>
            <a:spLocks noGrp="1"/>
          </p:cNvSpPr>
          <p:nvPr>
            <p:ph idx="1"/>
          </p:nvPr>
        </p:nvSpPr>
        <p:spPr/>
        <p:txBody>
          <a:bodyPr>
            <a:normAutofit fontScale="85000" lnSpcReduction="10000"/>
          </a:bodyPr>
          <a:lstStyle/>
          <a:p>
            <a:r>
              <a:rPr lang="en-US" dirty="0"/>
              <a:t>The essential elements for this RP include the following:</a:t>
            </a:r>
          </a:p>
          <a:p>
            <a:r>
              <a:rPr lang="en-US" dirty="0"/>
              <a:t>1) leadership and management commitment (Section 5);</a:t>
            </a:r>
          </a:p>
          <a:p>
            <a:r>
              <a:rPr lang="en-US" dirty="0"/>
              <a:t>2) stakeholder engagement (Section 6);</a:t>
            </a:r>
          </a:p>
          <a:p>
            <a:r>
              <a:rPr lang="en-US" dirty="0"/>
              <a:t>3) risk management (Section 7);</a:t>
            </a:r>
          </a:p>
          <a:p>
            <a:r>
              <a:rPr lang="en-US" dirty="0"/>
              <a:t>4) operational controls (Section 8);</a:t>
            </a:r>
          </a:p>
          <a:p>
            <a:r>
              <a:rPr lang="en-US" dirty="0"/>
              <a:t>5) incident investigation, evaluation, and lessons learned (Section 9);</a:t>
            </a:r>
          </a:p>
          <a:p>
            <a:r>
              <a:rPr lang="en-US" dirty="0"/>
              <a:t>6) safety assurance (Section 10);</a:t>
            </a:r>
          </a:p>
          <a:p>
            <a:r>
              <a:rPr lang="en-US" dirty="0"/>
              <a:t>7) management review and continuous improvement (Section 11);</a:t>
            </a:r>
          </a:p>
          <a:p>
            <a:r>
              <a:rPr lang="en-US" dirty="0"/>
              <a:t>8) emergency preparedness and response (Section 12);</a:t>
            </a:r>
          </a:p>
          <a:p>
            <a:r>
              <a:rPr lang="en-US" dirty="0"/>
              <a:t>9) competence, awareness, and training (Section 13);</a:t>
            </a:r>
          </a:p>
          <a:p>
            <a:r>
              <a:rPr lang="en-US" dirty="0"/>
              <a:t>10) documentation and record keeping (Section 14);</a:t>
            </a:r>
          </a:p>
        </p:txBody>
      </p:sp>
      <p:sp>
        <p:nvSpPr>
          <p:cNvPr id="4" name="Text Placeholder 3">
            <a:extLst>
              <a:ext uri="{FF2B5EF4-FFF2-40B4-BE49-F238E27FC236}">
                <a16:creationId xmlns:a16="http://schemas.microsoft.com/office/drawing/2014/main" id="{F89164E0-AC25-40EF-F5C6-8A0DFC052DAC}"/>
              </a:ext>
            </a:extLst>
          </p:cNvPr>
          <p:cNvSpPr>
            <a:spLocks noGrp="1"/>
          </p:cNvSpPr>
          <p:nvPr>
            <p:ph type="body" sz="half" idx="2"/>
          </p:nvPr>
        </p:nvSpPr>
        <p:spPr/>
        <p:txBody>
          <a:bodyPr>
            <a:noAutofit/>
          </a:bodyPr>
          <a:lstStyle/>
          <a:p>
            <a:pPr algn="ctr"/>
            <a:r>
              <a:rPr lang="en-US" sz="2800" dirty="0"/>
              <a:t>Pipeline Safety Management Systems</a:t>
            </a:r>
          </a:p>
          <a:p>
            <a:pPr algn="ctr"/>
            <a:r>
              <a:rPr lang="en-US" sz="2800" dirty="0"/>
              <a:t>API 1173</a:t>
            </a:r>
          </a:p>
        </p:txBody>
      </p:sp>
    </p:spTree>
    <p:extLst>
      <p:ext uri="{BB962C8B-B14F-4D97-AF65-F5344CB8AC3E}">
        <p14:creationId xmlns:p14="http://schemas.microsoft.com/office/powerpoint/2010/main" val="15200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F0E3-8446-ADA6-8418-BEA278D76DFB}"/>
              </a:ext>
            </a:extLst>
          </p:cNvPr>
          <p:cNvSpPr>
            <a:spLocks noGrp="1"/>
          </p:cNvSpPr>
          <p:nvPr>
            <p:ph type="title"/>
          </p:nvPr>
        </p:nvSpPr>
        <p:spPr/>
        <p:txBody>
          <a:bodyPr>
            <a:noAutofit/>
          </a:bodyPr>
          <a:lstStyle/>
          <a:p>
            <a:r>
              <a:rPr lang="en-US" sz="8800" dirty="0"/>
              <a:t>NTSB</a:t>
            </a:r>
          </a:p>
        </p:txBody>
      </p:sp>
      <p:sp>
        <p:nvSpPr>
          <p:cNvPr id="3" name="Content Placeholder 2">
            <a:extLst>
              <a:ext uri="{FF2B5EF4-FFF2-40B4-BE49-F238E27FC236}">
                <a16:creationId xmlns:a16="http://schemas.microsoft.com/office/drawing/2014/main" id="{00FF9B3A-1C0A-F41F-5F18-A28D4F1E911C}"/>
              </a:ext>
            </a:extLst>
          </p:cNvPr>
          <p:cNvSpPr>
            <a:spLocks noGrp="1"/>
          </p:cNvSpPr>
          <p:nvPr>
            <p:ph idx="1"/>
          </p:nvPr>
        </p:nvSpPr>
        <p:spPr/>
        <p:txBody>
          <a:bodyPr/>
          <a:lstStyle/>
          <a:p>
            <a:r>
              <a:rPr lang="en-US" dirty="0"/>
              <a:t> March 24, 2023 West Reading Pennsylvania</a:t>
            </a:r>
          </a:p>
          <a:p>
            <a:pPr lvl="1"/>
            <a:r>
              <a:rPr lang="en-US" dirty="0"/>
              <a:t>7 Fatalities</a:t>
            </a:r>
          </a:p>
          <a:p>
            <a:pPr lvl="1"/>
            <a:r>
              <a:rPr lang="en-US" dirty="0"/>
              <a:t>10 injuries</a:t>
            </a:r>
          </a:p>
          <a:p>
            <a:r>
              <a:rPr lang="en-US" dirty="0"/>
              <a:t>Retired 1982 Aldyl A service tee with Delrin insert</a:t>
            </a:r>
          </a:p>
          <a:p>
            <a:r>
              <a:rPr lang="en-US" dirty="0"/>
              <a:t>Degraded tee allowed gas to leak and migrate underground into RM Palmer Company candy Factory </a:t>
            </a:r>
          </a:p>
          <a:p>
            <a:r>
              <a:rPr lang="en-US" dirty="0"/>
              <a:t>Degradation was aided by elevated ground temperatures from a corroded steam pipe</a:t>
            </a:r>
          </a:p>
          <a:p>
            <a:endParaRPr lang="en-US" dirty="0"/>
          </a:p>
        </p:txBody>
      </p:sp>
      <p:sp>
        <p:nvSpPr>
          <p:cNvPr id="4" name="Text Placeholder 3">
            <a:extLst>
              <a:ext uri="{FF2B5EF4-FFF2-40B4-BE49-F238E27FC236}">
                <a16:creationId xmlns:a16="http://schemas.microsoft.com/office/drawing/2014/main" id="{CCC53BAC-39B4-0CDC-1A13-CCF6F1F583EB}"/>
              </a:ext>
            </a:extLst>
          </p:cNvPr>
          <p:cNvSpPr>
            <a:spLocks noGrp="1"/>
          </p:cNvSpPr>
          <p:nvPr>
            <p:ph type="body" sz="half" idx="2"/>
          </p:nvPr>
        </p:nvSpPr>
        <p:spPr/>
        <p:txBody>
          <a:bodyPr>
            <a:noAutofit/>
          </a:bodyPr>
          <a:lstStyle/>
          <a:p>
            <a:pPr algn="ctr"/>
            <a:r>
              <a:rPr lang="en-US" sz="3200" dirty="0"/>
              <a:t>Advisory Bulletin</a:t>
            </a:r>
          </a:p>
          <a:p>
            <a:pPr algn="ctr"/>
            <a:r>
              <a:rPr lang="en-US" sz="3200" dirty="0"/>
              <a:t>ADB-2026-01 </a:t>
            </a:r>
          </a:p>
        </p:txBody>
      </p:sp>
    </p:spTree>
    <p:extLst>
      <p:ext uri="{BB962C8B-B14F-4D97-AF65-F5344CB8AC3E}">
        <p14:creationId xmlns:p14="http://schemas.microsoft.com/office/powerpoint/2010/main" val="158586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67ED-F6F4-86B2-3C3C-1A69DD1A22D0}"/>
              </a:ext>
            </a:extLst>
          </p:cNvPr>
          <p:cNvSpPr>
            <a:spLocks noGrp="1"/>
          </p:cNvSpPr>
          <p:nvPr>
            <p:ph type="title"/>
          </p:nvPr>
        </p:nvSpPr>
        <p:spPr/>
        <p:txBody>
          <a:bodyPr>
            <a:noAutofit/>
          </a:bodyPr>
          <a:lstStyle/>
          <a:p>
            <a:r>
              <a:rPr lang="en-US" sz="8800" dirty="0"/>
              <a:t>NTSB</a:t>
            </a:r>
          </a:p>
        </p:txBody>
      </p:sp>
      <p:sp>
        <p:nvSpPr>
          <p:cNvPr id="3" name="Content Placeholder 2">
            <a:extLst>
              <a:ext uri="{FF2B5EF4-FFF2-40B4-BE49-F238E27FC236}">
                <a16:creationId xmlns:a16="http://schemas.microsoft.com/office/drawing/2014/main" id="{5F88BF3D-13CF-1FF9-FA09-47EC8552CB90}"/>
              </a:ext>
            </a:extLst>
          </p:cNvPr>
          <p:cNvSpPr>
            <a:spLocks noGrp="1"/>
          </p:cNvSpPr>
          <p:nvPr>
            <p:ph idx="1"/>
          </p:nvPr>
        </p:nvSpPr>
        <p:spPr/>
        <p:txBody>
          <a:bodyPr/>
          <a:lstStyle/>
          <a:p>
            <a:r>
              <a:rPr lang="en-US" dirty="0"/>
              <a:t>Operator was unaware of the nearby steam pipe leading to incomplete integrity Management</a:t>
            </a:r>
          </a:p>
          <a:p>
            <a:r>
              <a:rPr lang="en-US" dirty="0"/>
              <a:t>Elevated found temperature may increase slow crack growth in susceptible plastic piping materials</a:t>
            </a:r>
          </a:p>
          <a:p>
            <a:r>
              <a:rPr lang="en-US" dirty="0"/>
              <a:t>Crack growth rate can increase exponentially with small increases in temperature</a:t>
            </a:r>
          </a:p>
          <a:p>
            <a:r>
              <a:rPr lang="en-US" dirty="0"/>
              <a:t>Elevated Temp also increase rate of decomposition in Delrin insert material</a:t>
            </a:r>
          </a:p>
          <a:p>
            <a:r>
              <a:rPr lang="en-US" dirty="0"/>
              <a:t>Lack of procedures to report elevated temperatures near assets</a:t>
            </a:r>
          </a:p>
          <a:p>
            <a:endParaRPr lang="en-US" dirty="0"/>
          </a:p>
          <a:p>
            <a:endParaRPr lang="en-US" dirty="0"/>
          </a:p>
        </p:txBody>
      </p:sp>
      <p:sp>
        <p:nvSpPr>
          <p:cNvPr id="4" name="Text Placeholder 3">
            <a:extLst>
              <a:ext uri="{FF2B5EF4-FFF2-40B4-BE49-F238E27FC236}">
                <a16:creationId xmlns:a16="http://schemas.microsoft.com/office/drawing/2014/main" id="{7321BCD0-9937-3B4D-1D5D-9780E6BCD016}"/>
              </a:ext>
            </a:extLst>
          </p:cNvPr>
          <p:cNvSpPr>
            <a:spLocks noGrp="1"/>
          </p:cNvSpPr>
          <p:nvPr>
            <p:ph type="body" sz="half" idx="2"/>
          </p:nvPr>
        </p:nvSpPr>
        <p:spPr/>
        <p:txBody>
          <a:bodyPr>
            <a:normAutofit/>
          </a:bodyPr>
          <a:lstStyle/>
          <a:p>
            <a:pPr algn="ctr"/>
            <a:r>
              <a:rPr lang="en-US" sz="3200" dirty="0"/>
              <a:t>ADB 2026-01 Findings</a:t>
            </a:r>
          </a:p>
        </p:txBody>
      </p:sp>
    </p:spTree>
    <p:extLst>
      <p:ext uri="{BB962C8B-B14F-4D97-AF65-F5344CB8AC3E}">
        <p14:creationId xmlns:p14="http://schemas.microsoft.com/office/powerpoint/2010/main" val="116940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0708-1808-BE55-0AD4-1F4BCCF8C638}"/>
              </a:ext>
            </a:extLst>
          </p:cNvPr>
          <p:cNvSpPr>
            <a:spLocks noGrp="1"/>
          </p:cNvSpPr>
          <p:nvPr>
            <p:ph type="title"/>
          </p:nvPr>
        </p:nvSpPr>
        <p:spPr/>
        <p:txBody>
          <a:bodyPr>
            <a:noAutofit/>
          </a:bodyPr>
          <a:lstStyle/>
          <a:p>
            <a:r>
              <a:rPr lang="en-US" sz="8800" dirty="0"/>
              <a:t>NTSB</a:t>
            </a:r>
          </a:p>
        </p:txBody>
      </p:sp>
      <p:sp>
        <p:nvSpPr>
          <p:cNvPr id="3" name="Content Placeholder 2">
            <a:extLst>
              <a:ext uri="{FF2B5EF4-FFF2-40B4-BE49-F238E27FC236}">
                <a16:creationId xmlns:a16="http://schemas.microsoft.com/office/drawing/2014/main" id="{C497F6C8-92F8-F4F9-9DBF-01C9EDA30CDC}"/>
              </a:ext>
            </a:extLst>
          </p:cNvPr>
          <p:cNvSpPr>
            <a:spLocks noGrp="1"/>
          </p:cNvSpPr>
          <p:nvPr>
            <p:ph idx="1"/>
          </p:nvPr>
        </p:nvSpPr>
        <p:spPr/>
        <p:txBody>
          <a:bodyPr/>
          <a:lstStyle/>
          <a:p>
            <a:r>
              <a:rPr lang="en-US" dirty="0"/>
              <a:t>One time inventory of all plastic assets that are experience or are at risk of elevated temperatures</a:t>
            </a:r>
          </a:p>
          <a:p>
            <a:r>
              <a:rPr lang="en-US" dirty="0"/>
              <a:t>Continue efforts during maintenance and construction projects to identify plastic assets in elevated temperature environments</a:t>
            </a:r>
          </a:p>
          <a:p>
            <a:r>
              <a:rPr lang="en-US" dirty="0"/>
              <a:t>Evaluate and mitigate risks to deter the degradation of these assets</a:t>
            </a:r>
          </a:p>
          <a:p>
            <a:r>
              <a:rPr lang="en-US" dirty="0"/>
              <a:t>Address risk associated with Aldyl-A service tees with Delrin inserts including replacing or remediating them. </a:t>
            </a:r>
          </a:p>
        </p:txBody>
      </p:sp>
      <p:sp>
        <p:nvSpPr>
          <p:cNvPr id="4" name="Text Placeholder 3">
            <a:extLst>
              <a:ext uri="{FF2B5EF4-FFF2-40B4-BE49-F238E27FC236}">
                <a16:creationId xmlns:a16="http://schemas.microsoft.com/office/drawing/2014/main" id="{50174A0B-59B3-9A61-7795-443069B60856}"/>
              </a:ext>
            </a:extLst>
          </p:cNvPr>
          <p:cNvSpPr>
            <a:spLocks noGrp="1"/>
          </p:cNvSpPr>
          <p:nvPr>
            <p:ph type="body" sz="half" idx="2"/>
          </p:nvPr>
        </p:nvSpPr>
        <p:spPr/>
        <p:txBody>
          <a:bodyPr>
            <a:normAutofit/>
          </a:bodyPr>
          <a:lstStyle/>
          <a:p>
            <a:pPr algn="ctr"/>
            <a:r>
              <a:rPr lang="en-US" sz="3200" dirty="0"/>
              <a:t>ADB-2026-01</a:t>
            </a:r>
          </a:p>
          <a:p>
            <a:pPr algn="ctr"/>
            <a:r>
              <a:rPr lang="en-US" sz="3200" dirty="0"/>
              <a:t>Encouraged Actions</a:t>
            </a:r>
          </a:p>
        </p:txBody>
      </p:sp>
    </p:spTree>
    <p:extLst>
      <p:ext uri="{BB962C8B-B14F-4D97-AF65-F5344CB8AC3E}">
        <p14:creationId xmlns:p14="http://schemas.microsoft.com/office/powerpoint/2010/main" val="280539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168899-8483-8127-E7A8-DD77B9FAD9E8}"/>
              </a:ext>
            </a:extLst>
          </p:cNvPr>
          <p:cNvPicPr>
            <a:picLocks noChangeAspect="1"/>
          </p:cNvPicPr>
          <p:nvPr/>
        </p:nvPicPr>
        <p:blipFill>
          <a:blip r:embed="rId3">
            <a:duotone>
              <a:prstClr val="black"/>
              <a:schemeClr val="bg1">
                <a:tint val="45000"/>
                <a:satMod val="400000"/>
              </a:schemeClr>
            </a:duotone>
            <a:alphaModFix amt="25000"/>
          </a:blip>
          <a:srcRect t="11409" b="432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B3F5B9-58F2-1F06-8FBF-ECD066EFB67D}"/>
              </a:ext>
            </a:extLst>
          </p:cNvPr>
          <p:cNvSpPr>
            <a:spLocks noGrp="1"/>
          </p:cNvSpPr>
          <p:nvPr>
            <p:ph type="title"/>
          </p:nvPr>
        </p:nvSpPr>
        <p:spPr>
          <a:xfrm>
            <a:off x="1757889" y="342905"/>
            <a:ext cx="8676222" cy="3200400"/>
          </a:xfrm>
        </p:spPr>
        <p:txBody>
          <a:bodyPr vert="horz" lIns="91440" tIns="45720" rIns="91440" bIns="45720" rtlCol="0" anchor="b">
            <a:normAutofit/>
          </a:bodyPr>
          <a:lstStyle/>
          <a:p>
            <a:pPr algn="ctr"/>
            <a:r>
              <a:rPr lang="en-US" sz="9600" dirty="0">
                <a:effectLst>
                  <a:glow rad="38100">
                    <a:schemeClr val="bg1">
                      <a:lumMod val="65000"/>
                      <a:lumOff val="35000"/>
                      <a:alpha val="50000"/>
                    </a:schemeClr>
                  </a:glow>
                  <a:outerShdw blurRad="28575" dist="31750" dir="13200000" algn="tl" rotWithShape="0">
                    <a:srgbClr val="000000">
                      <a:alpha val="25000"/>
                    </a:srgbClr>
                  </a:outerShdw>
                </a:effectLst>
              </a:rPr>
              <a:t>NTSB</a:t>
            </a:r>
          </a:p>
        </p:txBody>
      </p:sp>
      <p:sp>
        <p:nvSpPr>
          <p:cNvPr id="4" name="Text Placeholder 3">
            <a:extLst>
              <a:ext uri="{FF2B5EF4-FFF2-40B4-BE49-F238E27FC236}">
                <a16:creationId xmlns:a16="http://schemas.microsoft.com/office/drawing/2014/main" id="{1CD3EEA6-2D2C-A900-BC29-EC301480E814}"/>
              </a:ext>
            </a:extLst>
          </p:cNvPr>
          <p:cNvSpPr>
            <a:spLocks noGrp="1"/>
          </p:cNvSpPr>
          <p:nvPr>
            <p:ph type="body" sz="half" idx="2"/>
          </p:nvPr>
        </p:nvSpPr>
        <p:spPr>
          <a:xfrm>
            <a:off x="1751012" y="3886200"/>
            <a:ext cx="8676222" cy="1905000"/>
          </a:xfrm>
        </p:spPr>
        <p:txBody>
          <a:bodyPr vert="horz" lIns="91440" tIns="45720" rIns="91440" bIns="45720" rtlCol="0" anchor="t">
            <a:normAutofit/>
          </a:bodyPr>
          <a:lstStyle/>
          <a:p>
            <a:pPr algn="ctr"/>
            <a:r>
              <a:rPr lang="en-US" sz="5400" dirty="0">
                <a:gradFill flip="none" rotWithShape="1">
                  <a:gsLst>
                    <a:gs pos="0">
                      <a:schemeClr val="tx1"/>
                    </a:gs>
                    <a:gs pos="100000">
                      <a:schemeClr val="tx1">
                        <a:lumMod val="75000"/>
                      </a:schemeClr>
                    </a:gs>
                  </a:gsLst>
                  <a:lin ang="5400000" scaled="0"/>
                  <a:tileRect/>
                </a:gradFill>
              </a:rPr>
              <a:t>Related Advisory Bulletins</a:t>
            </a:r>
          </a:p>
        </p:txBody>
      </p:sp>
    </p:spTree>
    <p:extLst>
      <p:ext uri="{BB962C8B-B14F-4D97-AF65-F5344CB8AC3E}">
        <p14:creationId xmlns:p14="http://schemas.microsoft.com/office/powerpoint/2010/main" val="218858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DE0F4-76CE-CCE0-C5FB-0975BDD657F8}"/>
              </a:ext>
            </a:extLst>
          </p:cNvPr>
          <p:cNvSpPr>
            <a:spLocks noGrp="1"/>
          </p:cNvSpPr>
          <p:nvPr>
            <p:ph idx="1"/>
          </p:nvPr>
        </p:nvSpPr>
        <p:spPr>
          <a:xfrm>
            <a:off x="2801484" y="838200"/>
            <a:ext cx="5943601" cy="5181600"/>
          </a:xfrm>
        </p:spPr>
        <p:txBody>
          <a:bodyPr/>
          <a:lstStyle/>
          <a:p>
            <a:pPr algn="ctr"/>
            <a:r>
              <a:rPr lang="en-US" sz="3600" dirty="0"/>
              <a:t>ADB-99-02</a:t>
            </a:r>
          </a:p>
          <a:p>
            <a:pPr algn="ctr"/>
            <a:r>
              <a:rPr lang="en-US" sz="2800" dirty="0"/>
              <a:t> advised of potential susceptibility of certain plastic pipes installed between 1960 and the early 1980s to premature failure due to brittle-like cracking</a:t>
            </a:r>
          </a:p>
          <a:p>
            <a:endParaRPr lang="en-US" dirty="0"/>
          </a:p>
        </p:txBody>
      </p:sp>
    </p:spTree>
    <p:extLst>
      <p:ext uri="{BB962C8B-B14F-4D97-AF65-F5344CB8AC3E}">
        <p14:creationId xmlns:p14="http://schemas.microsoft.com/office/powerpoint/2010/main" val="190833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D9BB-D970-7113-7264-81B86305B0C5}"/>
              </a:ext>
            </a:extLst>
          </p:cNvPr>
          <p:cNvSpPr>
            <a:spLocks noGrp="1"/>
          </p:cNvSpPr>
          <p:nvPr>
            <p:ph type="title"/>
          </p:nvPr>
        </p:nvSpPr>
        <p:spPr>
          <a:xfrm>
            <a:off x="4194854" y="179615"/>
            <a:ext cx="3549121" cy="1371600"/>
          </a:xfrm>
        </p:spPr>
        <p:txBody>
          <a:bodyPr/>
          <a:lstStyle/>
          <a:p>
            <a:pPr algn="ctr"/>
            <a:r>
              <a:rPr lang="en-US" sz="4800" dirty="0"/>
              <a:t>ADB-02-07</a:t>
            </a:r>
            <a:r>
              <a:rPr lang="en-US" dirty="0"/>
              <a:t> </a:t>
            </a:r>
          </a:p>
        </p:txBody>
      </p:sp>
      <p:sp>
        <p:nvSpPr>
          <p:cNvPr id="3" name="Content Placeholder 2">
            <a:extLst>
              <a:ext uri="{FF2B5EF4-FFF2-40B4-BE49-F238E27FC236}">
                <a16:creationId xmlns:a16="http://schemas.microsoft.com/office/drawing/2014/main" id="{B23A4DD1-6AEC-F4A6-E75B-E220A7487904}"/>
              </a:ext>
            </a:extLst>
          </p:cNvPr>
          <p:cNvSpPr>
            <a:spLocks noGrp="1"/>
          </p:cNvSpPr>
          <p:nvPr>
            <p:ph idx="1"/>
          </p:nvPr>
        </p:nvSpPr>
        <p:spPr>
          <a:xfrm>
            <a:off x="569911" y="1763486"/>
            <a:ext cx="10477503" cy="4229099"/>
          </a:xfrm>
        </p:spPr>
        <p:txBody>
          <a:bodyPr>
            <a:normAutofit/>
          </a:bodyPr>
          <a:lstStyle/>
          <a:p>
            <a:r>
              <a:rPr lang="en-US" sz="2400" dirty="0"/>
              <a:t>Provided recommendations for identifying and managing brittle-like cracking for certain vintage polyethylene pipe and noted the susceptibility of older plastic pipe to premature failure by brittle-like cracking. Susceptible materials included ‘‘low-ductile inner wall ‘Aldyl A’ polyethylene piping manufactured by Dupont Company before 1973’’ and polyethylene gas pipe designated PE 3306. It also identified other environmental, installation, and service conditions that could contribute to premature failure of polyethylene pipe such as inadequate support and backfill during installation; rock impingement; nearby excavation; service temperatures; and higher ground temperatures.</a:t>
            </a:r>
          </a:p>
        </p:txBody>
      </p:sp>
      <p:sp>
        <p:nvSpPr>
          <p:cNvPr id="4" name="Text Placeholder 3">
            <a:extLst>
              <a:ext uri="{FF2B5EF4-FFF2-40B4-BE49-F238E27FC236}">
                <a16:creationId xmlns:a16="http://schemas.microsoft.com/office/drawing/2014/main" id="{E88406A5-AFF1-BAB2-7512-20828213474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7346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8358-F9AE-8165-DD3B-0E5CB1CDBEDB}"/>
              </a:ext>
            </a:extLst>
          </p:cNvPr>
          <p:cNvSpPr>
            <a:spLocks noGrp="1"/>
          </p:cNvSpPr>
          <p:nvPr>
            <p:ph type="title"/>
          </p:nvPr>
        </p:nvSpPr>
        <p:spPr/>
        <p:txBody>
          <a:bodyPr>
            <a:normAutofit/>
          </a:bodyPr>
          <a:lstStyle/>
          <a:p>
            <a:r>
              <a:rPr lang="en-US" sz="4400" dirty="0"/>
              <a:t>ADB-07-01</a:t>
            </a:r>
          </a:p>
        </p:txBody>
      </p:sp>
      <p:sp>
        <p:nvSpPr>
          <p:cNvPr id="3" name="Content Placeholder 2">
            <a:extLst>
              <a:ext uri="{FF2B5EF4-FFF2-40B4-BE49-F238E27FC236}">
                <a16:creationId xmlns:a16="http://schemas.microsoft.com/office/drawing/2014/main" id="{A65198DB-0BD0-AC0B-9A87-0367EE4FB598}"/>
              </a:ext>
            </a:extLst>
          </p:cNvPr>
          <p:cNvSpPr>
            <a:spLocks noGrp="1"/>
          </p:cNvSpPr>
          <p:nvPr>
            <p:ph idx="1"/>
          </p:nvPr>
        </p:nvSpPr>
        <p:spPr/>
        <p:txBody>
          <a:bodyPr>
            <a:normAutofit/>
          </a:bodyPr>
          <a:lstStyle/>
          <a:p>
            <a:r>
              <a:rPr lang="en-US" sz="3600" dirty="0"/>
              <a:t>updated the list of pipe material susceptible to brittle-like cracking to include Delrin insert tap tees and </a:t>
            </a:r>
            <a:r>
              <a:rPr lang="en-US" sz="3600" dirty="0" err="1"/>
              <a:t>Plexco</a:t>
            </a:r>
            <a:r>
              <a:rPr lang="en-US" sz="3600" dirty="0"/>
              <a:t> service tee </a:t>
            </a:r>
            <a:r>
              <a:rPr lang="en-US" sz="3600" dirty="0" err="1"/>
              <a:t>Celcon</a:t>
            </a:r>
            <a:r>
              <a:rPr lang="en-US" sz="3600" dirty="0"/>
              <a:t> (polyacetal) caps.</a:t>
            </a:r>
          </a:p>
        </p:txBody>
      </p:sp>
      <p:sp>
        <p:nvSpPr>
          <p:cNvPr id="4" name="Text Placeholder 3">
            <a:extLst>
              <a:ext uri="{FF2B5EF4-FFF2-40B4-BE49-F238E27FC236}">
                <a16:creationId xmlns:a16="http://schemas.microsoft.com/office/drawing/2014/main" id="{A7C68D79-9A29-FE82-62AB-60968C15A3A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8077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2712-BB9A-41D3-AEAD-F89DC22D55D8}"/>
              </a:ext>
            </a:extLst>
          </p:cNvPr>
          <p:cNvSpPr>
            <a:spLocks noGrp="1"/>
          </p:cNvSpPr>
          <p:nvPr>
            <p:ph type="title"/>
          </p:nvPr>
        </p:nvSpPr>
        <p:spPr>
          <a:xfrm>
            <a:off x="4321439" y="0"/>
            <a:ext cx="3549121" cy="1371600"/>
          </a:xfrm>
        </p:spPr>
        <p:txBody>
          <a:bodyPr/>
          <a:lstStyle/>
          <a:p>
            <a:pPr algn="ctr"/>
            <a:r>
              <a:rPr lang="en-US" dirty="0"/>
              <a:t>ADB-2012-03</a:t>
            </a:r>
          </a:p>
        </p:txBody>
      </p:sp>
      <p:sp>
        <p:nvSpPr>
          <p:cNvPr id="4" name="Text Placeholder 3">
            <a:extLst>
              <a:ext uri="{FF2B5EF4-FFF2-40B4-BE49-F238E27FC236}">
                <a16:creationId xmlns:a16="http://schemas.microsoft.com/office/drawing/2014/main" id="{D7567467-363F-40FC-3137-32046D4D61BD}"/>
              </a:ext>
            </a:extLst>
          </p:cNvPr>
          <p:cNvSpPr>
            <a:spLocks noGrp="1"/>
          </p:cNvSpPr>
          <p:nvPr>
            <p:ph type="body" sz="half" idx="2"/>
          </p:nvPr>
        </p:nvSpPr>
        <p:spPr>
          <a:xfrm>
            <a:off x="520925" y="1600200"/>
            <a:ext cx="11382604" cy="4572000"/>
          </a:xfrm>
        </p:spPr>
        <p:txBody>
          <a:bodyPr>
            <a:normAutofit/>
          </a:bodyPr>
          <a:lstStyle/>
          <a:p>
            <a:pPr algn="l"/>
            <a:r>
              <a:rPr lang="en-US" sz="2800" b="0" i="0" u="none" strike="noStrike" baseline="0" dirty="0">
                <a:latin typeface="Melior"/>
              </a:rPr>
              <a:t>Alerted operators using </a:t>
            </a:r>
            <a:r>
              <a:rPr lang="en-US" sz="2800" b="0" i="0" u="none" strike="noStrike" baseline="0" dirty="0" err="1">
                <a:latin typeface="Melior"/>
              </a:rPr>
              <a:t>Driscopipe</a:t>
            </a:r>
            <a:r>
              <a:rPr lang="en-US" sz="2800" b="0" i="0" u="none" strike="noStrike" baseline="0" dirty="0">
                <a:latin typeface="Melior"/>
              </a:rPr>
              <a:t> 8000 </a:t>
            </a:r>
            <a:r>
              <a:rPr lang="en-US" sz="2800" b="0" i="0" u="none" strike="noStrike" baseline="0" dirty="0" err="1">
                <a:latin typeface="Melior"/>
              </a:rPr>
              <a:t>highdensity</a:t>
            </a:r>
            <a:r>
              <a:rPr lang="en-US" sz="2800" b="0" i="0" u="none" strike="noStrike" baseline="0" dirty="0">
                <a:latin typeface="Melior"/>
              </a:rPr>
              <a:t> polyethylene (HDPE) pipe of the potential for material degradation. At the time of the ADB’s publication, the root cause of the material degradation had not been determined. The manufacturer has since investigated and determined the root cause of degradation to be thermal oxidation for both </a:t>
            </a:r>
            <a:r>
              <a:rPr lang="en-US" sz="2800" b="0" i="0" u="none" strike="noStrike" baseline="0" dirty="0" err="1">
                <a:latin typeface="Melior"/>
              </a:rPr>
              <a:t>Driscopipe</a:t>
            </a:r>
            <a:r>
              <a:rPr lang="en-US" sz="2800" b="0" i="0" u="none" strike="noStrike" baseline="0" dirty="0">
                <a:latin typeface="Melior"/>
              </a:rPr>
              <a:t> 7000 and 8000 HDPE piping. The manufacturer also concluded that the potential for thermal oxidation increases with increased temperature of the pipe and with increased time at the elevated temperature conditions.17 Together, these advisories alerted operators to the risk of premature, brittle-like cracking and outline contributing environmental and installation factors.</a:t>
            </a:r>
            <a:endParaRPr lang="en-US" sz="2800" dirty="0"/>
          </a:p>
        </p:txBody>
      </p:sp>
    </p:spTree>
    <p:extLst>
      <p:ext uri="{BB962C8B-B14F-4D97-AF65-F5344CB8AC3E}">
        <p14:creationId xmlns:p14="http://schemas.microsoft.com/office/powerpoint/2010/main" val="303608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0F3E-13F9-E753-90AA-485F1BF9DA56}"/>
              </a:ext>
            </a:extLst>
          </p:cNvPr>
          <p:cNvSpPr>
            <a:spLocks noGrp="1"/>
          </p:cNvSpPr>
          <p:nvPr>
            <p:ph type="title"/>
          </p:nvPr>
        </p:nvSpPr>
        <p:spPr>
          <a:xfrm>
            <a:off x="1" y="285975"/>
            <a:ext cx="12192000" cy="718457"/>
          </a:xfrm>
        </p:spPr>
        <p:txBody>
          <a:bodyPr/>
          <a:lstStyle/>
          <a:p>
            <a:pPr algn="ctr"/>
            <a:r>
              <a:rPr lang="en-US" b="1" dirty="0"/>
              <a:t>REGULATION CHANGES IN 2025</a:t>
            </a:r>
          </a:p>
        </p:txBody>
      </p:sp>
      <p:sp>
        <p:nvSpPr>
          <p:cNvPr id="3" name="Content Placeholder 2">
            <a:extLst>
              <a:ext uri="{FF2B5EF4-FFF2-40B4-BE49-F238E27FC236}">
                <a16:creationId xmlns:a16="http://schemas.microsoft.com/office/drawing/2014/main" id="{F6BC8C53-C6F1-EF52-F844-7B6890BEB869}"/>
              </a:ext>
            </a:extLst>
          </p:cNvPr>
          <p:cNvSpPr>
            <a:spLocks noGrp="1"/>
          </p:cNvSpPr>
          <p:nvPr>
            <p:ph idx="1"/>
          </p:nvPr>
        </p:nvSpPr>
        <p:spPr>
          <a:xfrm>
            <a:off x="0" y="996043"/>
            <a:ext cx="12192000" cy="5575982"/>
          </a:xfrm>
        </p:spPr>
        <p:txBody>
          <a:bodyPr>
            <a:normAutofit lnSpcReduction="10000"/>
          </a:bodyPr>
          <a:lstStyle/>
          <a:p>
            <a:endParaRPr lang="en-US" dirty="0"/>
          </a:p>
          <a:p>
            <a:endParaRPr lang="en-US" sz="2800" dirty="0"/>
          </a:p>
          <a:p>
            <a:r>
              <a:rPr lang="en-US" sz="3000" dirty="0"/>
              <a:t>Random Drug Testing Rates for 2026 will continue to be 50%</a:t>
            </a:r>
          </a:p>
          <a:p>
            <a:r>
              <a:rPr lang="en-US" sz="3000" dirty="0">
                <a:hlinkClick r:id="rId2"/>
              </a:rPr>
              <a:t>FAQs</a:t>
            </a:r>
            <a:r>
              <a:rPr lang="en-US" sz="3000" dirty="0"/>
              <a:t> published for Type C and Type R Natural Gas Pipelines</a:t>
            </a:r>
          </a:p>
          <a:p>
            <a:r>
              <a:rPr lang="en-US" sz="3000" dirty="0"/>
              <a:t>NPMS </a:t>
            </a:r>
            <a:r>
              <a:rPr lang="en-US" sz="3000" dirty="0">
                <a:hlinkClick r:id="rId3"/>
              </a:rPr>
              <a:t>Supplemental Instructions</a:t>
            </a:r>
            <a:endParaRPr lang="en-US" sz="3000" dirty="0"/>
          </a:p>
          <a:p>
            <a:r>
              <a:rPr lang="en-US" sz="3000" dirty="0"/>
              <a:t>FAQs Update on </a:t>
            </a:r>
            <a:r>
              <a:rPr lang="en-US" sz="3000" dirty="0">
                <a:hlinkClick r:id="rId4"/>
              </a:rPr>
              <a:t>Operator Qualification </a:t>
            </a:r>
            <a:endParaRPr lang="en-US" sz="3000" dirty="0"/>
          </a:p>
          <a:p>
            <a:r>
              <a:rPr lang="en-US" sz="3000" dirty="0"/>
              <a:t>Executive Order changed marijuana from Schedule I to Schedule III – </a:t>
            </a:r>
            <a:r>
              <a:rPr lang="en-US" sz="3000" b="1" dirty="0"/>
              <a:t>no changes to DOT employees.</a:t>
            </a:r>
          </a:p>
          <a:p>
            <a:r>
              <a:rPr lang="en-US" sz="3000" dirty="0"/>
              <a:t>Gas Pipeline Incident Property Damage Threshold increased to </a:t>
            </a:r>
            <a:r>
              <a:rPr lang="en-US" sz="3000" dirty="0">
                <a:hlinkClick r:id="rId5"/>
              </a:rPr>
              <a:t>$149,700 </a:t>
            </a:r>
            <a:r>
              <a:rPr lang="en-US" sz="3000" dirty="0"/>
              <a:t>for federal reporting</a:t>
            </a:r>
          </a:p>
          <a:p>
            <a:endParaRPr lang="en-US" sz="2800" dirty="0"/>
          </a:p>
          <a:p>
            <a:endParaRPr lang="en-US" dirty="0"/>
          </a:p>
        </p:txBody>
      </p:sp>
    </p:spTree>
    <p:extLst>
      <p:ext uri="{BB962C8B-B14F-4D97-AF65-F5344CB8AC3E}">
        <p14:creationId xmlns:p14="http://schemas.microsoft.com/office/powerpoint/2010/main" val="68422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5124-A3ED-8810-2F53-5AA00B0DA73B}"/>
              </a:ext>
            </a:extLst>
          </p:cNvPr>
          <p:cNvSpPr>
            <a:spLocks noGrp="1"/>
          </p:cNvSpPr>
          <p:nvPr>
            <p:ph type="title"/>
          </p:nvPr>
        </p:nvSpPr>
        <p:spPr>
          <a:xfrm>
            <a:off x="3753983" y="-488811"/>
            <a:ext cx="3549121" cy="1371600"/>
          </a:xfrm>
        </p:spPr>
        <p:txBody>
          <a:bodyPr>
            <a:normAutofit/>
          </a:bodyPr>
          <a:lstStyle/>
          <a:p>
            <a:r>
              <a:rPr lang="en-US" sz="4000" dirty="0"/>
              <a:t>ADB-2020-02</a:t>
            </a:r>
          </a:p>
        </p:txBody>
      </p:sp>
      <p:sp>
        <p:nvSpPr>
          <p:cNvPr id="10" name="TextBox 9">
            <a:extLst>
              <a:ext uri="{FF2B5EF4-FFF2-40B4-BE49-F238E27FC236}">
                <a16:creationId xmlns:a16="http://schemas.microsoft.com/office/drawing/2014/main" id="{EA244025-4CD0-301D-006E-8F45237A4845}"/>
              </a:ext>
            </a:extLst>
          </p:cNvPr>
          <p:cNvSpPr txBox="1"/>
          <p:nvPr/>
        </p:nvSpPr>
        <p:spPr>
          <a:xfrm>
            <a:off x="152400" y="882789"/>
            <a:ext cx="11887200" cy="5632311"/>
          </a:xfrm>
          <a:prstGeom prst="rect">
            <a:avLst/>
          </a:prstGeom>
          <a:noFill/>
        </p:spPr>
        <p:txBody>
          <a:bodyPr wrap="square">
            <a:spAutoFit/>
          </a:bodyPr>
          <a:lstStyle/>
          <a:p>
            <a:r>
              <a:rPr lang="en-US" sz="2400" dirty="0"/>
              <a:t>Reminded operators of their obligation to comply with gas DIMP regulations, including requirements for an operator to demonstrate knowledge of their system and to identify the characteristics of its pipeline design, operation, and environment when assessing applicable threats and risks.19 The ADB also provided guidance in identifying threats, ranking risk, and determining and implementing measures designed to reduce the risk of failure. Specifically, PHMSA advised that ‘‘[a] potential accident of relatively low likelihood but one that would produce significant consequences may be a higher risk than an accident with somewhat greater likelihood, but one that is not expected to produce major consequences.’’ 20 PHMSA has also provided ongoing guidance through its Distribution Integrity Management Frequently Asked Questions (FAQs) stating that brittle-like cracking of Aldyl A piping should be considered a threat in a DIMP under the category of ‘‘material,’’ even if operators have not experienced any issues or leaks</a:t>
            </a:r>
          </a:p>
          <a:p>
            <a:r>
              <a:rPr lang="en-US" sz="2400" dirty="0"/>
              <a:t>from Aldyl A piping.</a:t>
            </a:r>
          </a:p>
        </p:txBody>
      </p:sp>
    </p:spTree>
    <p:extLst>
      <p:ext uri="{BB962C8B-B14F-4D97-AF65-F5344CB8AC3E}">
        <p14:creationId xmlns:p14="http://schemas.microsoft.com/office/powerpoint/2010/main" val="372733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03FC-5372-F59A-B507-818696B15B30}"/>
              </a:ext>
            </a:extLst>
          </p:cNvPr>
          <p:cNvSpPr>
            <a:spLocks noGrp="1"/>
          </p:cNvSpPr>
          <p:nvPr>
            <p:ph type="title"/>
          </p:nvPr>
        </p:nvSpPr>
        <p:spPr>
          <a:xfrm>
            <a:off x="714632" y="412921"/>
            <a:ext cx="10762736" cy="1307756"/>
          </a:xfrm>
        </p:spPr>
        <p:txBody>
          <a:bodyPr>
            <a:normAutofit/>
          </a:bodyPr>
          <a:lstStyle/>
          <a:p>
            <a:pPr algn="ctr"/>
            <a:r>
              <a:rPr lang="en-US" sz="3200" dirty="0"/>
              <a:t>Related NTSB Recommendations to the states</a:t>
            </a:r>
            <a:br>
              <a:rPr lang="en-US" dirty="0"/>
            </a:br>
            <a:endParaRPr lang="en-US" dirty="0"/>
          </a:p>
        </p:txBody>
      </p:sp>
      <p:sp>
        <p:nvSpPr>
          <p:cNvPr id="3" name="Content Placeholder 2">
            <a:extLst>
              <a:ext uri="{FF2B5EF4-FFF2-40B4-BE49-F238E27FC236}">
                <a16:creationId xmlns:a16="http://schemas.microsoft.com/office/drawing/2014/main" id="{931CF406-9E28-9E09-05C1-5B8DCAB8FF86}"/>
              </a:ext>
            </a:extLst>
          </p:cNvPr>
          <p:cNvSpPr>
            <a:spLocks noGrp="1"/>
          </p:cNvSpPr>
          <p:nvPr>
            <p:ph idx="1"/>
          </p:nvPr>
        </p:nvSpPr>
        <p:spPr>
          <a:xfrm>
            <a:off x="1285104" y="2051221"/>
            <a:ext cx="9762310" cy="3739979"/>
          </a:xfrm>
        </p:spPr>
        <p:txBody>
          <a:bodyPr>
            <a:normAutofit/>
          </a:bodyPr>
          <a:lstStyle/>
          <a:p>
            <a:pPr algn="ctr"/>
            <a:r>
              <a:rPr lang="en-US" sz="2800" dirty="0"/>
              <a:t>Require the installation of natural gas alarms that meet the specifications of National Fire Protection Association 715 in businesses, residences, and other buildings where people congregate that could be affected by a natural gas leak. (P-25-5) </a:t>
            </a:r>
          </a:p>
        </p:txBody>
      </p:sp>
    </p:spTree>
    <p:extLst>
      <p:ext uri="{BB962C8B-B14F-4D97-AF65-F5344CB8AC3E}">
        <p14:creationId xmlns:p14="http://schemas.microsoft.com/office/powerpoint/2010/main" val="25848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0FD9-8BC1-0488-ABDD-1E798ED11BAC}"/>
              </a:ext>
            </a:extLst>
          </p:cNvPr>
          <p:cNvSpPr>
            <a:spLocks noGrp="1"/>
          </p:cNvSpPr>
          <p:nvPr>
            <p:ph type="title"/>
          </p:nvPr>
        </p:nvSpPr>
        <p:spPr>
          <a:xfrm>
            <a:off x="6420465" y="609600"/>
            <a:ext cx="5122606" cy="1905000"/>
          </a:xfrm>
        </p:spPr>
        <p:txBody>
          <a:bodyPr vert="horz" lIns="91440" tIns="45720" rIns="91440" bIns="45720" rtlCol="0" anchor="ctr">
            <a:normAutofit/>
          </a:bodyPr>
          <a:lstStyle/>
          <a:p>
            <a:r>
              <a:rPr lang="en-US" sz="3200" dirty="0"/>
              <a:t>Cast </a:t>
            </a:r>
            <a:r>
              <a:rPr lang="en-US" sz="3200" dirty="0" err="1"/>
              <a:t>IRon</a:t>
            </a:r>
            <a:endParaRPr lang="en-US" sz="3200" dirty="0"/>
          </a:p>
        </p:txBody>
      </p:sp>
      <p:sp>
        <p:nvSpPr>
          <p:cNvPr id="4" name="Text Placeholder 3">
            <a:extLst>
              <a:ext uri="{FF2B5EF4-FFF2-40B4-BE49-F238E27FC236}">
                <a16:creationId xmlns:a16="http://schemas.microsoft.com/office/drawing/2014/main" id="{1A161376-728B-2A17-3001-A61226B3032A}"/>
              </a:ext>
            </a:extLst>
          </p:cNvPr>
          <p:cNvSpPr>
            <a:spLocks noGrp="1"/>
          </p:cNvSpPr>
          <p:nvPr>
            <p:ph type="body" sz="half" idx="2"/>
          </p:nvPr>
        </p:nvSpPr>
        <p:spPr>
          <a:xfrm>
            <a:off x="6420465" y="2039878"/>
            <a:ext cx="5122606" cy="3843397"/>
          </a:xfrm>
        </p:spPr>
        <p:txBody>
          <a:bodyPr vert="horz" lIns="91440" tIns="45720" rIns="91440" bIns="45720" rtlCol="0" anchor="t">
            <a:normAutofit/>
          </a:bodyPr>
          <a:lstStyle/>
          <a:p>
            <a:pPr algn="ctr">
              <a:buFont typeface="Arial"/>
              <a:buChar char="•"/>
            </a:pPr>
            <a:r>
              <a:rPr lang="en-US" sz="4400" dirty="0"/>
              <a:t>Considerations</a:t>
            </a:r>
          </a:p>
          <a:p>
            <a:pPr algn="ctr">
              <a:buFont typeface="Arial"/>
              <a:buChar char="•"/>
            </a:pPr>
            <a:r>
              <a:rPr lang="en-US" sz="3600" dirty="0"/>
              <a:t>Graphitization</a:t>
            </a:r>
          </a:p>
          <a:p>
            <a:pPr algn="ctr">
              <a:buFont typeface="Arial"/>
              <a:buChar char="•"/>
            </a:pPr>
            <a:r>
              <a:rPr lang="en-US" sz="3600" dirty="0"/>
              <a:t>Ground Movement</a:t>
            </a:r>
          </a:p>
          <a:p>
            <a:pPr algn="ctr">
              <a:buFont typeface="Arial"/>
              <a:buChar char="•"/>
            </a:pPr>
            <a:r>
              <a:rPr lang="en-US" sz="3600" dirty="0"/>
              <a:t>History</a:t>
            </a:r>
          </a:p>
          <a:p>
            <a:pPr algn="ctr">
              <a:buFont typeface="Arial"/>
              <a:buChar char="•"/>
            </a:pPr>
            <a:r>
              <a:rPr lang="en-US" sz="3600" dirty="0"/>
              <a:t>Proximity to Exposures</a:t>
            </a:r>
          </a:p>
          <a:p>
            <a:pPr algn="ctr">
              <a:buFont typeface="Arial"/>
              <a:buChar char="•"/>
            </a:pPr>
            <a:endParaRPr lang="en-US" sz="3600" dirty="0"/>
          </a:p>
        </p:txBody>
      </p:sp>
      <p:pic>
        <p:nvPicPr>
          <p:cNvPr id="5" name="Content Placeholder 4">
            <a:extLst>
              <a:ext uri="{FF2B5EF4-FFF2-40B4-BE49-F238E27FC236}">
                <a16:creationId xmlns:a16="http://schemas.microsoft.com/office/drawing/2014/main" id="{4CD0133F-6816-0F0F-2710-E7E848FE8896}"/>
              </a:ext>
            </a:extLst>
          </p:cNvPr>
          <p:cNvPicPr>
            <a:picLocks noGrp="1" noChangeAspect="1"/>
          </p:cNvPicPr>
          <p:nvPr>
            <p:ph idx="1"/>
          </p:nvPr>
        </p:nvPicPr>
        <p:blipFill>
          <a:blip r:embed="rId4"/>
          <a:stretch>
            <a:fillRect/>
          </a:stretch>
        </p:blipFill>
        <p:spPr>
          <a:xfrm>
            <a:off x="643192" y="1347281"/>
            <a:ext cx="5451627" cy="384339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57148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C1FA-440E-CB3E-AB66-1F3753814C47}"/>
              </a:ext>
            </a:extLst>
          </p:cNvPr>
          <p:cNvSpPr>
            <a:spLocks noGrp="1"/>
          </p:cNvSpPr>
          <p:nvPr>
            <p:ph type="title"/>
          </p:nvPr>
        </p:nvSpPr>
        <p:spPr>
          <a:xfrm>
            <a:off x="667499" y="475735"/>
            <a:ext cx="10857000" cy="982362"/>
          </a:xfrm>
        </p:spPr>
        <p:txBody>
          <a:bodyPr>
            <a:noAutofit/>
          </a:bodyPr>
          <a:lstStyle/>
          <a:p>
            <a:pPr algn="ctr"/>
            <a:r>
              <a:rPr lang="en-US" sz="4400" dirty="0"/>
              <a:t>Directional Drilling</a:t>
            </a:r>
            <a:br>
              <a:rPr lang="en-US" sz="4400" dirty="0"/>
            </a:br>
            <a:r>
              <a:rPr lang="en-US" sz="4400" dirty="0"/>
              <a:t>Procedures</a:t>
            </a:r>
          </a:p>
        </p:txBody>
      </p:sp>
      <p:sp>
        <p:nvSpPr>
          <p:cNvPr id="3" name="Content Placeholder 2">
            <a:extLst>
              <a:ext uri="{FF2B5EF4-FFF2-40B4-BE49-F238E27FC236}">
                <a16:creationId xmlns:a16="http://schemas.microsoft.com/office/drawing/2014/main" id="{E3D2A65A-EB58-ACF6-A178-7F903259A6A0}"/>
              </a:ext>
            </a:extLst>
          </p:cNvPr>
          <p:cNvSpPr>
            <a:spLocks noGrp="1"/>
          </p:cNvSpPr>
          <p:nvPr>
            <p:ph idx="1"/>
          </p:nvPr>
        </p:nvSpPr>
        <p:spPr>
          <a:xfrm>
            <a:off x="2703157" y="3233353"/>
            <a:ext cx="6785684" cy="2351903"/>
          </a:xfrm>
        </p:spPr>
        <p:txBody>
          <a:bodyPr>
            <a:normAutofit/>
          </a:bodyPr>
          <a:lstStyle/>
          <a:p>
            <a:pPr algn="ctr">
              <a:buFont typeface="Arial" panose="020B0604020202020204" pitchFamily="34" charset="0"/>
              <a:buChar char="•"/>
            </a:pPr>
            <a:r>
              <a:rPr lang="en-US" sz="4000" dirty="0"/>
              <a:t>Ourselves</a:t>
            </a:r>
          </a:p>
          <a:p>
            <a:pPr algn="ctr"/>
            <a:r>
              <a:rPr lang="en-US" sz="4000" dirty="0"/>
              <a:t>Contractors</a:t>
            </a:r>
          </a:p>
        </p:txBody>
      </p:sp>
      <p:sp>
        <p:nvSpPr>
          <p:cNvPr id="4" name="Text Placeholder 3">
            <a:extLst>
              <a:ext uri="{FF2B5EF4-FFF2-40B4-BE49-F238E27FC236}">
                <a16:creationId xmlns:a16="http://schemas.microsoft.com/office/drawing/2014/main" id="{FAC1ED64-92BE-14A4-E05C-AE32E2505768}"/>
              </a:ext>
            </a:extLst>
          </p:cNvPr>
          <p:cNvSpPr>
            <a:spLocks noGrp="1"/>
          </p:cNvSpPr>
          <p:nvPr>
            <p:ph type="body" sz="half" idx="2"/>
          </p:nvPr>
        </p:nvSpPr>
        <p:spPr>
          <a:xfrm>
            <a:off x="3287132" y="1591963"/>
            <a:ext cx="5617735" cy="1661984"/>
          </a:xfrm>
        </p:spPr>
        <p:txBody>
          <a:bodyPr>
            <a:normAutofit/>
          </a:bodyPr>
          <a:lstStyle/>
          <a:p>
            <a:r>
              <a:rPr lang="en-US" sz="4000" dirty="0"/>
              <a:t>Who can we Manage?</a:t>
            </a:r>
          </a:p>
        </p:txBody>
      </p:sp>
    </p:spTree>
    <p:extLst>
      <p:ext uri="{BB962C8B-B14F-4D97-AF65-F5344CB8AC3E}">
        <p14:creationId xmlns:p14="http://schemas.microsoft.com/office/powerpoint/2010/main" val="1847561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C2FF-11FF-CA0D-19A4-994D35C3969F}"/>
              </a:ext>
            </a:extLst>
          </p:cNvPr>
          <p:cNvSpPr>
            <a:spLocks noGrp="1"/>
          </p:cNvSpPr>
          <p:nvPr>
            <p:ph type="title"/>
          </p:nvPr>
        </p:nvSpPr>
        <p:spPr>
          <a:xfrm>
            <a:off x="1227908" y="698156"/>
            <a:ext cx="3549121" cy="1371600"/>
          </a:xfrm>
        </p:spPr>
        <p:txBody>
          <a:bodyPr>
            <a:normAutofit/>
          </a:bodyPr>
          <a:lstStyle/>
          <a:p>
            <a:pPr algn="ctr"/>
            <a:r>
              <a:rPr lang="en-US" sz="2800" dirty="0"/>
              <a:t>Bridgeport, Alabama</a:t>
            </a:r>
            <a:br>
              <a:rPr lang="en-US" sz="2800" dirty="0"/>
            </a:br>
            <a:r>
              <a:rPr lang="en-US" sz="2800" dirty="0"/>
              <a:t>January 22, 1999 </a:t>
            </a:r>
          </a:p>
        </p:txBody>
      </p:sp>
      <p:sp>
        <p:nvSpPr>
          <p:cNvPr id="3" name="Content Placeholder 2">
            <a:extLst>
              <a:ext uri="{FF2B5EF4-FFF2-40B4-BE49-F238E27FC236}">
                <a16:creationId xmlns:a16="http://schemas.microsoft.com/office/drawing/2014/main" id="{34111054-3FC9-7885-74C0-7A543DB8CD0D}"/>
              </a:ext>
            </a:extLst>
          </p:cNvPr>
          <p:cNvSpPr>
            <a:spLocks noGrp="1"/>
          </p:cNvSpPr>
          <p:nvPr>
            <p:ph idx="1"/>
          </p:nvPr>
        </p:nvSpPr>
        <p:spPr>
          <a:xfrm>
            <a:off x="5647509" y="381000"/>
            <a:ext cx="5943601" cy="5181600"/>
          </a:xfrm>
        </p:spPr>
        <p:txBody>
          <a:bodyPr/>
          <a:lstStyle/>
          <a:p>
            <a:r>
              <a:rPr lang="en-US" dirty="0"/>
              <a:t>Excavator wrapped black tape over the line at the excavations site</a:t>
            </a:r>
          </a:p>
          <a:p>
            <a:r>
              <a:rPr lang="en-US" dirty="0"/>
              <a:t>Utility board operated both the gas and water system</a:t>
            </a:r>
          </a:p>
          <a:p>
            <a:r>
              <a:rPr lang="en-US" dirty="0"/>
              <a:t>Could hear gas blowing and was unsure of direction</a:t>
            </a:r>
          </a:p>
          <a:p>
            <a:r>
              <a:rPr lang="en-US" dirty="0"/>
              <a:t>Supervisor “was hoping” line was pulled off at the main and believed situation was safe</a:t>
            </a:r>
          </a:p>
          <a:p>
            <a:r>
              <a:rPr lang="en-US" dirty="0"/>
              <a:t>Gas was bubbling up from the water in the ditch</a:t>
            </a:r>
          </a:p>
          <a:p>
            <a:r>
              <a:rPr lang="en-US" dirty="0"/>
              <a:t>No </a:t>
            </a:r>
            <a:r>
              <a:rPr lang="en-US" dirty="0" err="1"/>
              <a:t>barhole</a:t>
            </a:r>
            <a:r>
              <a:rPr lang="en-US" dirty="0"/>
              <a:t> testing performed or checking for  accumulation in buildings</a:t>
            </a:r>
          </a:p>
          <a:p>
            <a:endParaRPr lang="en-US" dirty="0"/>
          </a:p>
        </p:txBody>
      </p:sp>
      <p:sp>
        <p:nvSpPr>
          <p:cNvPr id="4" name="Text Placeholder 3">
            <a:extLst>
              <a:ext uri="{FF2B5EF4-FFF2-40B4-BE49-F238E27FC236}">
                <a16:creationId xmlns:a16="http://schemas.microsoft.com/office/drawing/2014/main" id="{7EEA285D-5802-DE3F-1C0A-02D938F117DE}"/>
              </a:ext>
            </a:extLst>
          </p:cNvPr>
          <p:cNvSpPr>
            <a:spLocks noGrp="1"/>
          </p:cNvSpPr>
          <p:nvPr>
            <p:ph type="body" sz="half" idx="2"/>
          </p:nvPr>
        </p:nvSpPr>
        <p:spPr>
          <a:xfrm>
            <a:off x="1141411" y="2971800"/>
            <a:ext cx="3549121" cy="2094470"/>
          </a:xfrm>
        </p:spPr>
        <p:txBody>
          <a:bodyPr/>
          <a:lstStyle/>
          <a:p>
            <a:pPr algn="ctr"/>
            <a:r>
              <a:rPr lang="en-US" sz="2400" dirty="0"/>
              <a:t>Excavation Damage with multiple leaks</a:t>
            </a:r>
          </a:p>
          <a:p>
            <a:pPr algn="ctr"/>
            <a:r>
              <a:rPr lang="en-US" dirty="0"/>
              <a:t>3 fatalities</a:t>
            </a:r>
          </a:p>
          <a:p>
            <a:pPr algn="ctr"/>
            <a:r>
              <a:rPr lang="en-US" dirty="0"/>
              <a:t>6 injuries 5 serious</a:t>
            </a:r>
          </a:p>
          <a:p>
            <a:pPr algn="ctr"/>
            <a:r>
              <a:rPr lang="en-US" dirty="0"/>
              <a:t>3 Structures Destroyed</a:t>
            </a:r>
          </a:p>
          <a:p>
            <a:endParaRPr lang="en-US" dirty="0"/>
          </a:p>
        </p:txBody>
      </p:sp>
    </p:spTree>
    <p:extLst>
      <p:ext uri="{BB962C8B-B14F-4D97-AF65-F5344CB8AC3E}">
        <p14:creationId xmlns:p14="http://schemas.microsoft.com/office/powerpoint/2010/main" val="2921628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CA268B-02DB-DC97-11D9-1073BF9447CC}"/>
              </a:ext>
            </a:extLst>
          </p:cNvPr>
          <p:cNvSpPr txBox="1"/>
          <p:nvPr/>
        </p:nvSpPr>
        <p:spPr>
          <a:xfrm>
            <a:off x="920813" y="2109238"/>
            <a:ext cx="10350373" cy="3785652"/>
          </a:xfrm>
          <a:prstGeom prst="rect">
            <a:avLst/>
          </a:prstGeom>
          <a:noFill/>
        </p:spPr>
        <p:txBody>
          <a:bodyPr wrap="square" rtlCol="0">
            <a:spAutoFit/>
          </a:bodyPr>
          <a:lstStyle/>
          <a:p>
            <a:pPr algn="ctr"/>
            <a:r>
              <a:rPr lang="en-US" sz="4000" dirty="0"/>
              <a:t>Review Emergency Procedures to determine if procedures prompt the appropriate actions for gas leaks caused by excavation damage near buildings and where the possibility of multiple leaks and underground migration.</a:t>
            </a:r>
          </a:p>
        </p:txBody>
      </p:sp>
    </p:spTree>
    <p:extLst>
      <p:ext uri="{BB962C8B-B14F-4D97-AF65-F5344CB8AC3E}">
        <p14:creationId xmlns:p14="http://schemas.microsoft.com/office/powerpoint/2010/main" val="33051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EA02-7560-CD8C-39AD-AEF8698BE9AB}"/>
              </a:ext>
            </a:extLst>
          </p:cNvPr>
          <p:cNvSpPr>
            <a:spLocks noGrp="1"/>
          </p:cNvSpPr>
          <p:nvPr>
            <p:ph type="title"/>
          </p:nvPr>
        </p:nvSpPr>
        <p:spPr/>
        <p:txBody>
          <a:bodyPr/>
          <a:lstStyle/>
          <a:p>
            <a:r>
              <a:rPr lang="en-US" dirty="0"/>
              <a:t>Silver Spring, MD</a:t>
            </a:r>
            <a:br>
              <a:rPr lang="en-US" dirty="0"/>
            </a:br>
            <a:r>
              <a:rPr lang="en-US" dirty="0"/>
              <a:t>August 10, 2016</a:t>
            </a:r>
          </a:p>
        </p:txBody>
      </p:sp>
      <p:sp>
        <p:nvSpPr>
          <p:cNvPr id="3" name="Content Placeholder 2">
            <a:extLst>
              <a:ext uri="{FF2B5EF4-FFF2-40B4-BE49-F238E27FC236}">
                <a16:creationId xmlns:a16="http://schemas.microsoft.com/office/drawing/2014/main" id="{D4B1D84A-A5CF-7D81-FAD8-78DA02F8349D}"/>
              </a:ext>
            </a:extLst>
          </p:cNvPr>
          <p:cNvSpPr>
            <a:spLocks noGrp="1"/>
          </p:cNvSpPr>
          <p:nvPr>
            <p:ph idx="1"/>
          </p:nvPr>
        </p:nvSpPr>
        <p:spPr/>
        <p:txBody>
          <a:bodyPr/>
          <a:lstStyle/>
          <a:p>
            <a:r>
              <a:rPr lang="en-US" dirty="0"/>
              <a:t>Require that all new service regulators be installed outside occupied structures. (P-19-001) </a:t>
            </a:r>
          </a:p>
          <a:p>
            <a:pPr marL="0" indent="0">
              <a:buNone/>
            </a:pPr>
            <a:r>
              <a:rPr lang="en-US" dirty="0"/>
              <a:t>• Require existing interior service regulators be relocated outside occupied structures whenever the gas service line, meter, or regulator is replaced. In addition, multifamily structures should be prioritized over single-family dwellings. (P-19-002)</a:t>
            </a:r>
          </a:p>
        </p:txBody>
      </p:sp>
      <p:sp>
        <p:nvSpPr>
          <p:cNvPr id="4" name="Text Placeholder 3">
            <a:extLst>
              <a:ext uri="{FF2B5EF4-FFF2-40B4-BE49-F238E27FC236}">
                <a16:creationId xmlns:a16="http://schemas.microsoft.com/office/drawing/2014/main" id="{A057DEA3-4E6B-1E20-3FDC-06DC3D3CFD6B}"/>
              </a:ext>
            </a:extLst>
          </p:cNvPr>
          <p:cNvSpPr>
            <a:spLocks noGrp="1"/>
          </p:cNvSpPr>
          <p:nvPr>
            <p:ph type="body" sz="half" idx="2"/>
          </p:nvPr>
        </p:nvSpPr>
        <p:spPr/>
        <p:txBody>
          <a:bodyPr/>
          <a:lstStyle/>
          <a:p>
            <a:r>
              <a:rPr lang="en-US" dirty="0"/>
              <a:t>14 unit apartment building, unincorporated community</a:t>
            </a:r>
          </a:p>
          <a:p>
            <a:r>
              <a:rPr lang="en-US" dirty="0"/>
              <a:t>7 dead 65 transported plus 3 firefighters</a:t>
            </a:r>
          </a:p>
          <a:p>
            <a:r>
              <a:rPr lang="en-US" dirty="0"/>
              <a:t>1 Million in damages</a:t>
            </a:r>
          </a:p>
        </p:txBody>
      </p:sp>
    </p:spTree>
    <p:extLst>
      <p:ext uri="{BB962C8B-B14F-4D97-AF65-F5344CB8AC3E}">
        <p14:creationId xmlns:p14="http://schemas.microsoft.com/office/powerpoint/2010/main" val="228795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4D68-8152-F6C7-3A9A-EC79AB88D0A9}"/>
              </a:ext>
            </a:extLst>
          </p:cNvPr>
          <p:cNvSpPr>
            <a:spLocks noGrp="1"/>
          </p:cNvSpPr>
          <p:nvPr>
            <p:ph type="title"/>
          </p:nvPr>
        </p:nvSpPr>
        <p:spPr>
          <a:xfrm>
            <a:off x="4031568" y="146958"/>
            <a:ext cx="3549121" cy="1371600"/>
          </a:xfrm>
        </p:spPr>
        <p:txBody>
          <a:bodyPr>
            <a:normAutofit/>
          </a:bodyPr>
          <a:lstStyle/>
          <a:p>
            <a:pPr algn="ctr"/>
            <a:r>
              <a:rPr lang="en-US" sz="3200" dirty="0"/>
              <a:t>July 2, 2017</a:t>
            </a:r>
            <a:br>
              <a:rPr lang="en-US" sz="3200" dirty="0"/>
            </a:br>
            <a:r>
              <a:rPr lang="en-US" sz="3200" dirty="0"/>
              <a:t>Millersville, PA</a:t>
            </a:r>
          </a:p>
        </p:txBody>
      </p:sp>
      <p:sp>
        <p:nvSpPr>
          <p:cNvPr id="4" name="Text Placeholder 3">
            <a:extLst>
              <a:ext uri="{FF2B5EF4-FFF2-40B4-BE49-F238E27FC236}">
                <a16:creationId xmlns:a16="http://schemas.microsoft.com/office/drawing/2014/main" id="{356DA0C6-5DC7-71A5-F0A7-B69CB17FAE41}"/>
              </a:ext>
            </a:extLst>
          </p:cNvPr>
          <p:cNvSpPr>
            <a:spLocks noGrp="1"/>
          </p:cNvSpPr>
          <p:nvPr>
            <p:ph type="body" sz="half" idx="2"/>
          </p:nvPr>
        </p:nvSpPr>
        <p:spPr>
          <a:xfrm>
            <a:off x="642553" y="2026509"/>
            <a:ext cx="11092248" cy="4017269"/>
          </a:xfrm>
        </p:spPr>
        <p:txBody>
          <a:bodyPr>
            <a:normAutofit fontScale="92500" lnSpcReduction="10000"/>
          </a:bodyPr>
          <a:lstStyle/>
          <a:p>
            <a:r>
              <a:rPr lang="en-US" sz="2800" dirty="0"/>
              <a:t>Over torque resulting in broken/malfunctioning nylon bolts on Permalock mechanical tapping tee assembly by Honeywell</a:t>
            </a:r>
          </a:p>
          <a:p>
            <a:r>
              <a:rPr lang="en-US" sz="2800" dirty="0"/>
              <a:t>Gas leak resulting in explosion of 3 story brick building</a:t>
            </a:r>
          </a:p>
          <a:p>
            <a:r>
              <a:rPr lang="en-US" sz="2800" dirty="0"/>
              <a:t>Single fatality and 3  injured.</a:t>
            </a:r>
          </a:p>
          <a:p>
            <a:endParaRPr lang="en-US" sz="2800" dirty="0"/>
          </a:p>
          <a:p>
            <a:r>
              <a:rPr lang="en-US" sz="2800" dirty="0">
                <a:effectLst/>
              </a:rPr>
              <a:t>Review and strictly adhere to installation instructions to prevent over torque and component malfunction.</a:t>
            </a:r>
          </a:p>
          <a:p>
            <a:r>
              <a:rPr lang="en-US" sz="2800" dirty="0">
                <a:effectLst/>
              </a:rPr>
              <a:t>Conduct leak surveys of installations when appropriate.</a:t>
            </a:r>
          </a:p>
          <a:p>
            <a:endParaRPr lang="en-US" dirty="0"/>
          </a:p>
          <a:p>
            <a:endParaRPr lang="en-US" dirty="0"/>
          </a:p>
        </p:txBody>
      </p:sp>
    </p:spTree>
    <p:extLst>
      <p:ext uri="{BB962C8B-B14F-4D97-AF65-F5344CB8AC3E}">
        <p14:creationId xmlns:p14="http://schemas.microsoft.com/office/powerpoint/2010/main" val="4288940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8C85-6428-172E-DCDE-F12455AE094D}"/>
              </a:ext>
            </a:extLst>
          </p:cNvPr>
          <p:cNvSpPr>
            <a:spLocks noGrp="1"/>
          </p:cNvSpPr>
          <p:nvPr>
            <p:ph type="title"/>
          </p:nvPr>
        </p:nvSpPr>
        <p:spPr>
          <a:xfrm>
            <a:off x="1286839" y="0"/>
            <a:ext cx="8825659" cy="6857999"/>
          </a:xfrm>
        </p:spPr>
        <p:txBody>
          <a:bodyPr>
            <a:normAutofit/>
          </a:bodyPr>
          <a:lstStyle/>
          <a:p>
            <a:pPr algn="ct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!!!...Thank you…!!!</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	</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	Presenters</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	operators</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	contractors</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	vendors</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	&amp;</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	stakeholders</a:t>
            </a: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b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br>
            <a:r>
              <a:rPr kumimoji="0" lang="en-US" sz="3600" b="1" i="0" u="none" strike="noStrike" kern="1200" cap="all" spc="0" normalizeH="0" baseline="0" noProof="0" dirty="0">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-Regards, </a:t>
            </a:r>
            <a:r>
              <a:rPr kumimoji="0" lang="en-US" sz="3600" b="1" i="0" u="none" strike="noStrike" kern="1200" cap="all" spc="0" normalizeH="0" baseline="0" noProof="0" dirty="0" err="1">
                <a:ln w="3175" cmpd="sng">
                  <a:noFill/>
                </a:ln>
                <a:solidFill>
                  <a:prstClr val="white">
                    <a:lumMod val="95000"/>
                  </a:prstClr>
                </a:solidFill>
                <a:effectLst>
                  <a:glow rad="38100">
                    <a:prstClr val="black">
                      <a:lumMod val="65000"/>
                      <a:lumOff val="35000"/>
                      <a:alpha val="40000"/>
                    </a:prstClr>
                  </a:glow>
                  <a:outerShdw blurRad="28575" dist="38100" dir="14040000" algn="tl" rotWithShape="0">
                    <a:srgbClr val="000000">
                      <a:alpha val="25000"/>
                    </a:srgbClr>
                  </a:outerShdw>
                </a:effectLst>
                <a:uLnTx/>
                <a:uFillTx/>
                <a:latin typeface="Century Gothic" panose="020B0502020202020204"/>
                <a:ea typeface="+mj-ea"/>
                <a:cs typeface="+mj-cs"/>
              </a:rPr>
              <a:t>nsfm</a:t>
            </a:r>
            <a:endParaRPr lang="en-US" b="1" dirty="0"/>
          </a:p>
        </p:txBody>
      </p:sp>
    </p:spTree>
    <p:extLst>
      <p:ext uri="{BB962C8B-B14F-4D97-AF65-F5344CB8AC3E}">
        <p14:creationId xmlns:p14="http://schemas.microsoft.com/office/powerpoint/2010/main" val="186013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2B8B-F243-3C8B-4123-F54A76574709}"/>
              </a:ext>
            </a:extLst>
          </p:cNvPr>
          <p:cNvSpPr>
            <a:spLocks noGrp="1"/>
          </p:cNvSpPr>
          <p:nvPr>
            <p:ph type="title"/>
          </p:nvPr>
        </p:nvSpPr>
        <p:spPr/>
        <p:txBody>
          <a:bodyPr>
            <a:normAutofit/>
          </a:bodyPr>
          <a:lstStyle/>
          <a:p>
            <a:br>
              <a:rPr lang="en-US" dirty="0">
                <a:latin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6144D0A4-D67E-3C90-B227-C855B5FEDFA8}"/>
              </a:ext>
            </a:extLst>
          </p:cNvPr>
          <p:cNvSpPr>
            <a:spLocks noGrp="1"/>
          </p:cNvSpPr>
          <p:nvPr>
            <p:ph idx="1"/>
          </p:nvPr>
        </p:nvSpPr>
        <p:spPr>
          <a:xfrm>
            <a:off x="0" y="963387"/>
            <a:ext cx="12192000" cy="5285013"/>
          </a:xfrm>
        </p:spPr>
        <p:txBody>
          <a:bodyPr>
            <a:normAutofit/>
          </a:bodyPr>
          <a:lstStyle/>
          <a:p>
            <a:endParaRPr lang="en-US" sz="2800" dirty="0"/>
          </a:p>
          <a:p>
            <a:r>
              <a:rPr lang="en-US" sz="2800" dirty="0"/>
              <a:t>Periodic Updates of Regulatory References to Technical Standards and Miscellaneous Amendments; Additional Technical Amendments; Response to Petition for Reconsideration </a:t>
            </a:r>
            <a:r>
              <a:rPr lang="en-US" sz="2800" b="1" dirty="0">
                <a:hlinkClick r:id="rId3"/>
              </a:rPr>
              <a:t>Amendment 192-137  </a:t>
            </a:r>
            <a:r>
              <a:rPr lang="en-US" sz="2800" dirty="0"/>
              <a:t>(July 2025)</a:t>
            </a:r>
          </a:p>
          <a:p>
            <a:r>
              <a:rPr lang="en-US" sz="2800" dirty="0"/>
              <a:t>§ 192.7 – changed to 2018 version of ASME B31.8 and B31.8S</a:t>
            </a:r>
          </a:p>
          <a:p>
            <a:r>
              <a:rPr lang="en-US" sz="2800" dirty="0"/>
              <a:t>§ 192.714 – Transmission Line repair criteria referencing B31.8S</a:t>
            </a:r>
          </a:p>
          <a:p>
            <a:r>
              <a:rPr lang="en-US" sz="2800" dirty="0"/>
              <a:t>§ 192.933 – Actions to address integrity issues that reference ASME B31.8S</a:t>
            </a:r>
          </a:p>
        </p:txBody>
      </p:sp>
      <p:sp>
        <p:nvSpPr>
          <p:cNvPr id="4" name="Title 1">
            <a:extLst>
              <a:ext uri="{FF2B5EF4-FFF2-40B4-BE49-F238E27FC236}">
                <a16:creationId xmlns:a16="http://schemas.microsoft.com/office/drawing/2014/main" id="{CF539497-362F-A99C-D1AF-C046E1FC7098}"/>
              </a:ext>
            </a:extLst>
          </p:cNvPr>
          <p:cNvSpPr txBox="1">
            <a:spLocks/>
          </p:cNvSpPr>
          <p:nvPr/>
        </p:nvSpPr>
        <p:spPr>
          <a:xfrm>
            <a:off x="0" y="285975"/>
            <a:ext cx="12191999" cy="7184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REGULATION CHANGES IN 2025</a:t>
            </a:r>
          </a:p>
        </p:txBody>
      </p:sp>
    </p:spTree>
    <p:extLst>
      <p:ext uri="{BB962C8B-B14F-4D97-AF65-F5344CB8AC3E}">
        <p14:creationId xmlns:p14="http://schemas.microsoft.com/office/powerpoint/2010/main" val="20526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84A9-FF2A-C904-F6F2-875690BD00CE}"/>
              </a:ext>
            </a:extLst>
          </p:cNvPr>
          <p:cNvSpPr>
            <a:spLocks noGrp="1"/>
          </p:cNvSpPr>
          <p:nvPr>
            <p:ph type="title"/>
          </p:nvPr>
        </p:nvSpPr>
        <p:spPr>
          <a:xfrm>
            <a:off x="-1" y="194597"/>
            <a:ext cx="12192000" cy="762000"/>
          </a:xfrm>
        </p:spPr>
        <p:txBody>
          <a:bodyPr/>
          <a:lstStyle/>
          <a:p>
            <a:pPr algn="ctr"/>
            <a:r>
              <a:rPr lang="en-US" b="1" dirty="0"/>
              <a:t>REGULATION CHANGES IN 2025</a:t>
            </a:r>
            <a:endParaRPr lang="en-US" dirty="0"/>
          </a:p>
        </p:txBody>
      </p:sp>
      <p:sp>
        <p:nvSpPr>
          <p:cNvPr id="3" name="Content Placeholder 2">
            <a:extLst>
              <a:ext uri="{FF2B5EF4-FFF2-40B4-BE49-F238E27FC236}">
                <a16:creationId xmlns:a16="http://schemas.microsoft.com/office/drawing/2014/main" id="{4688BE51-4C5B-82FC-DB0A-E2EF71CF895A}"/>
              </a:ext>
            </a:extLst>
          </p:cNvPr>
          <p:cNvSpPr>
            <a:spLocks noGrp="1"/>
          </p:cNvSpPr>
          <p:nvPr>
            <p:ph idx="1"/>
          </p:nvPr>
        </p:nvSpPr>
        <p:spPr>
          <a:xfrm>
            <a:off x="0" y="956596"/>
            <a:ext cx="12191999" cy="5901403"/>
          </a:xfrm>
        </p:spPr>
        <p:txBody>
          <a:bodyPr>
            <a:noAutofit/>
          </a:bodyPr>
          <a:lstStyle/>
          <a:p>
            <a:r>
              <a:rPr lang="en-US" sz="2700" dirty="0"/>
              <a:t>Final Rule; Correcting Amendments; </a:t>
            </a:r>
            <a:r>
              <a:rPr lang="en-US" sz="2700" b="1" dirty="0">
                <a:hlinkClick r:id="rId3"/>
              </a:rPr>
              <a:t>Amendment 192-138 </a:t>
            </a:r>
            <a:r>
              <a:rPr lang="en-US" sz="2700" dirty="0"/>
              <a:t>- Vacated provision per the order by the court of appeals (January 2025)</a:t>
            </a:r>
          </a:p>
          <a:p>
            <a:r>
              <a:rPr lang="en-US" sz="2700" dirty="0"/>
              <a:t>(1) </a:t>
            </a:r>
            <a:r>
              <a:rPr lang="en-US" sz="2700" b="1" dirty="0"/>
              <a:t>Monitoring and mitigation of internal corrosive </a:t>
            </a:r>
            <a:r>
              <a:rPr lang="en-US" sz="2700" dirty="0"/>
              <a:t>constituents at § 192.478;</a:t>
            </a:r>
          </a:p>
          <a:p>
            <a:r>
              <a:rPr lang="en-US" sz="2700" dirty="0"/>
              <a:t>(2) The immediate </a:t>
            </a:r>
            <a:r>
              <a:rPr lang="en-US" sz="2700" b="1" dirty="0"/>
              <a:t>repair criterion </a:t>
            </a:r>
            <a:r>
              <a:rPr lang="en-US" sz="2700" dirty="0"/>
              <a:t>for cracks or crack-like anomalies with predicted failure pressures below 1.25 × maximum allowable operating pressure (MAOP) at §§ 192.714(d)(1)(v)(C) and 192.933(d)(1)(v)(C); and</a:t>
            </a:r>
          </a:p>
          <a:p>
            <a:r>
              <a:rPr lang="en-US" sz="2700" dirty="0"/>
              <a:t>(3) High-frequency electric resistance welded seams as one of the seam types qualifying for the immediate </a:t>
            </a:r>
            <a:r>
              <a:rPr lang="en-US" sz="2700" b="1" dirty="0"/>
              <a:t>repair criterion </a:t>
            </a:r>
            <a:r>
              <a:rPr lang="en-US" sz="2700" dirty="0"/>
              <a:t>of preferential metal loss on certain seam types at §§ 192.714(d)(1)(iv) and 192.933(d)(1)(iv)</a:t>
            </a:r>
          </a:p>
          <a:p>
            <a:r>
              <a:rPr lang="en-US" sz="2700" dirty="0"/>
              <a:t>Affected </a:t>
            </a:r>
            <a:r>
              <a:rPr lang="en-US" sz="2700" b="1" dirty="0"/>
              <a:t>definition of gathering lines </a:t>
            </a:r>
            <a:r>
              <a:rPr lang="en-US" sz="2700" dirty="0"/>
              <a:t>§192.9 and Internal Corrosion Direct Assessment §192.927.</a:t>
            </a:r>
          </a:p>
        </p:txBody>
      </p:sp>
    </p:spTree>
    <p:extLst>
      <p:ext uri="{BB962C8B-B14F-4D97-AF65-F5344CB8AC3E}">
        <p14:creationId xmlns:p14="http://schemas.microsoft.com/office/powerpoint/2010/main" val="303594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CB6F-B6ED-39B4-40BD-81C1312357AD}"/>
              </a:ext>
            </a:extLst>
          </p:cNvPr>
          <p:cNvSpPr>
            <a:spLocks noGrp="1"/>
          </p:cNvSpPr>
          <p:nvPr>
            <p:ph type="title"/>
          </p:nvPr>
        </p:nvSpPr>
        <p:spPr>
          <a:xfrm>
            <a:off x="0" y="716644"/>
            <a:ext cx="12192000" cy="1160584"/>
          </a:xfrm>
        </p:spPr>
        <p:txBody>
          <a:bodyPr>
            <a:normAutofit/>
          </a:bodyPr>
          <a:lstStyle/>
          <a:p>
            <a:pPr algn="ctr"/>
            <a:r>
              <a:rPr lang="en-US" sz="2800" b="0" i="0" dirty="0">
                <a:solidFill>
                  <a:schemeClr val="bg2">
                    <a:lumMod val="60000"/>
                    <a:lumOff val="40000"/>
                  </a:schemeClr>
                </a:solidFill>
                <a:effectLst/>
                <a:latin typeface="Verdana" panose="020B0604030504040204" pitchFamily="34" charset="0"/>
              </a:rPr>
              <a:t>Limited Enforcement Discretion – 1/2025)</a:t>
            </a:r>
            <a:br>
              <a:rPr lang="en-US" sz="2800" b="0" i="0" dirty="0">
                <a:effectLst/>
                <a:latin typeface="Verdana" panose="020B0604030504040204" pitchFamily="34" charset="0"/>
              </a:rPr>
            </a:br>
            <a:r>
              <a:rPr lang="en-US" sz="2800" b="0" i="0" dirty="0">
                <a:effectLst/>
                <a:latin typeface="Verdana" panose="020B0604030504040204" pitchFamily="34" charset="0"/>
              </a:rPr>
              <a:t>	Gas Standards Updates (July  2025)</a:t>
            </a:r>
            <a:endParaRPr lang="en-US" sz="2800" dirty="0"/>
          </a:p>
        </p:txBody>
      </p:sp>
      <p:graphicFrame>
        <p:nvGraphicFramePr>
          <p:cNvPr id="4" name="Content Placeholder 3">
            <a:extLst>
              <a:ext uri="{FF2B5EF4-FFF2-40B4-BE49-F238E27FC236}">
                <a16:creationId xmlns:a16="http://schemas.microsoft.com/office/drawing/2014/main" id="{0035D9FF-B412-D59A-C7EF-7E676CD594CD}"/>
              </a:ext>
            </a:extLst>
          </p:cNvPr>
          <p:cNvGraphicFramePr>
            <a:graphicFrameLocks noGrp="1"/>
          </p:cNvGraphicFramePr>
          <p:nvPr>
            <p:ph idx="1"/>
            <p:extLst>
              <p:ext uri="{D42A27DB-BD31-4B8C-83A1-F6EECF244321}">
                <p14:modId xmlns:p14="http://schemas.microsoft.com/office/powerpoint/2010/main" val="1859966529"/>
              </p:ext>
            </p:extLst>
          </p:nvPr>
        </p:nvGraphicFramePr>
        <p:xfrm>
          <a:off x="0" y="1877228"/>
          <a:ext cx="12192000" cy="5214908"/>
        </p:xfrm>
        <a:graphic>
          <a:graphicData uri="http://schemas.openxmlformats.org/drawingml/2006/table">
            <a:tbl>
              <a:tblPr/>
              <a:tblGrid>
                <a:gridCol w="12192000">
                  <a:extLst>
                    <a:ext uri="{9D8B030D-6E8A-4147-A177-3AD203B41FA5}">
                      <a16:colId xmlns:a16="http://schemas.microsoft.com/office/drawing/2014/main" val="2356328753"/>
                    </a:ext>
                  </a:extLst>
                </a:gridCol>
              </a:tblGrid>
              <a:tr h="5214908">
                <a:tc>
                  <a:txBody>
                    <a:bodyPr/>
                    <a:lstStyle/>
                    <a:p>
                      <a:pPr fontAlgn="t"/>
                      <a:r>
                        <a:rPr lang="en-US" sz="2400" b="1" dirty="0">
                          <a:effectLst/>
                          <a:latin typeface="Verdana" panose="020B0604030504040204" pitchFamily="34" charset="0"/>
                          <a:hlinkClick r:id="rId3"/>
                        </a:rPr>
                        <a:t>Amendment 192-142 </a:t>
                      </a:r>
                      <a:r>
                        <a:rPr lang="en-US" sz="2400" dirty="0">
                          <a:effectLst/>
                          <a:latin typeface="Verdana" panose="020B0604030504040204" pitchFamily="34" charset="0"/>
                        </a:rPr>
                        <a:t>– ASTM A53M-22 Standard Specification for Pipe, Steel, Black and Hot-Dipped, Zinc-Coated, Welded and Seamless</a:t>
                      </a:r>
                      <a:br>
                        <a:rPr lang="en-US" sz="2400" dirty="0">
                          <a:effectLst/>
                          <a:latin typeface="Verdana" panose="020B0604030504040204" pitchFamily="34" charset="0"/>
                        </a:rPr>
                      </a:br>
                      <a:r>
                        <a:rPr lang="en-US" sz="2400" b="1" dirty="0">
                          <a:effectLst/>
                          <a:latin typeface="Verdana" panose="020B0604030504040204" pitchFamily="34" charset="0"/>
                          <a:hlinkClick r:id="rId4"/>
                        </a:rPr>
                        <a:t>Amendment 192-144 </a:t>
                      </a:r>
                      <a:r>
                        <a:rPr lang="en-US" sz="2400" dirty="0">
                          <a:effectLst/>
                          <a:latin typeface="Verdana" panose="020B0604030504040204" pitchFamily="34" charset="0"/>
                        </a:rPr>
                        <a:t>– ASTM F2145-23 Standard Specification for Polyamide 11 (PA 11) and Polyamide 12 (PA12) Mechanical Fittings.</a:t>
                      </a:r>
                      <a:br>
                        <a:rPr lang="en-US" sz="2400" dirty="0">
                          <a:effectLst/>
                          <a:latin typeface="Verdana" panose="020B0604030504040204" pitchFamily="34" charset="0"/>
                        </a:rPr>
                      </a:br>
                      <a:r>
                        <a:rPr lang="en-US" sz="2400" b="1" dirty="0">
                          <a:effectLst/>
                          <a:latin typeface="Verdana" panose="020B0604030504040204" pitchFamily="34" charset="0"/>
                          <a:hlinkClick r:id="rId5"/>
                        </a:rPr>
                        <a:t>Amendment 192-145 </a:t>
                      </a:r>
                      <a:r>
                        <a:rPr lang="en-US" sz="2400" dirty="0">
                          <a:effectLst/>
                          <a:latin typeface="Verdana" panose="020B0604030504040204" pitchFamily="34" charset="0"/>
                        </a:rPr>
                        <a:t>- ASTM F2600-09(2023), “Standard Specification for Electrofusion Type Polyamide-11 Fittings….</a:t>
                      </a:r>
                      <a:br>
                        <a:rPr lang="en-US" sz="2400" dirty="0">
                          <a:effectLst/>
                          <a:latin typeface="Verdana" panose="020B0604030504040204" pitchFamily="34" charset="0"/>
                        </a:rPr>
                      </a:br>
                      <a:r>
                        <a:rPr lang="en-US" sz="2400" b="1" dirty="0">
                          <a:effectLst/>
                          <a:latin typeface="Verdana" panose="020B0604030504040204" pitchFamily="34" charset="0"/>
                          <a:hlinkClick r:id="rId6"/>
                        </a:rPr>
                        <a:t>Amendment 192-146 </a:t>
                      </a:r>
                      <a:r>
                        <a:rPr lang="en-US" sz="2400" dirty="0">
                          <a:effectLst/>
                          <a:latin typeface="Verdana" panose="020B0604030504040204" pitchFamily="34" charset="0"/>
                        </a:rPr>
                        <a:t>- ASTM F2767-18(2023), “Specification for Electrofusion Type Polyamide-12 Fittings…..</a:t>
                      </a:r>
                      <a:br>
                        <a:rPr lang="en-US" sz="2400" dirty="0">
                          <a:effectLst/>
                          <a:latin typeface="Verdana" panose="020B0604030504040204" pitchFamily="34" charset="0"/>
                        </a:rPr>
                      </a:br>
                      <a:r>
                        <a:rPr lang="en-US" sz="2400" b="1" dirty="0">
                          <a:effectLst/>
                          <a:latin typeface="Verdana" panose="020B0604030504040204" pitchFamily="34" charset="0"/>
                          <a:hlinkClick r:id="rId7"/>
                        </a:rPr>
                        <a:t>Amendment 192-147 </a:t>
                      </a:r>
                      <a:r>
                        <a:rPr lang="en-US" sz="2400" dirty="0">
                          <a:effectLst/>
                          <a:latin typeface="Verdana" panose="020B0604030504040204" pitchFamily="34" charset="0"/>
                        </a:rPr>
                        <a:t>- ASTM A578/A578M-17 (2023), “Standard Specification for Straight-Beam Ultrasonic Examination of Rolled Steel Plates for Special Applications,”</a:t>
                      </a:r>
                      <a:br>
                        <a:rPr lang="en-US" sz="2400" dirty="0">
                          <a:effectLst/>
                          <a:latin typeface="Verdana" panose="020B0604030504040204" pitchFamily="34" charset="0"/>
                        </a:rPr>
                      </a:br>
                      <a:r>
                        <a:rPr lang="en-US" sz="2400" b="1" dirty="0">
                          <a:effectLst/>
                          <a:latin typeface="Verdana" panose="020B0604030504040204" pitchFamily="34" charset="0"/>
                          <a:hlinkClick r:id="rId8"/>
                        </a:rPr>
                        <a:t>Amendment 192-148 </a:t>
                      </a:r>
                      <a:r>
                        <a:rPr lang="en-US" sz="2400" dirty="0">
                          <a:effectLst/>
                          <a:latin typeface="Verdana" panose="020B0604030504040204" pitchFamily="34" charset="0"/>
                        </a:rPr>
                        <a:t>- ASTM F2817-13(Reapproved 2023), Standard Specification for Poly (Vinyl Chloride) (PVC)…</a:t>
                      </a:r>
                      <a:br>
                        <a:rPr lang="en-US" dirty="0">
                          <a:effectLst/>
                          <a:latin typeface="Verdana" panose="020B0604030504040204" pitchFamily="34" charset="0"/>
                        </a:rPr>
                      </a:br>
                      <a:endParaRPr lang="en-US" dirty="0">
                        <a:effectLst/>
                        <a:latin typeface="Verdana" panose="020B0604030504040204" pitchFamily="34" charset="0"/>
                      </a:endParaRPr>
                    </a:p>
                  </a:txBody>
                  <a:tcPr marL="76200" marR="76200">
                    <a:lnL w="7620" cap="flat" cmpd="sng" algn="ctr">
                      <a:solidFill>
                        <a:srgbClr val="4F81BD"/>
                      </a:solidFill>
                      <a:prstDash val="solid"/>
                      <a:round/>
                      <a:headEnd type="none" w="med" len="med"/>
                      <a:tailEnd type="none" w="med" len="med"/>
                    </a:lnL>
                    <a:lnR w="7620" cap="flat" cmpd="sng" algn="ctr">
                      <a:solidFill>
                        <a:srgbClr val="4F81BD"/>
                      </a:solidFill>
                      <a:prstDash val="solid"/>
                      <a:round/>
                      <a:headEnd type="none" w="med" len="med"/>
                      <a:tailEnd type="none" w="med" len="med"/>
                    </a:lnR>
                    <a:lnT w="7620" cap="flat" cmpd="sng" algn="ctr">
                      <a:solidFill>
                        <a:srgbClr val="4F81BD"/>
                      </a:solidFill>
                      <a:prstDash val="solid"/>
                      <a:round/>
                      <a:headEnd type="none" w="med" len="med"/>
                      <a:tailEnd type="none" w="med" len="med"/>
                    </a:lnT>
                    <a:lnB w="762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953021326"/>
                  </a:ext>
                </a:extLst>
              </a:tr>
            </a:tbl>
          </a:graphicData>
        </a:graphic>
      </p:graphicFrame>
      <p:sp>
        <p:nvSpPr>
          <p:cNvPr id="5" name="Title 1">
            <a:extLst>
              <a:ext uri="{FF2B5EF4-FFF2-40B4-BE49-F238E27FC236}">
                <a16:creationId xmlns:a16="http://schemas.microsoft.com/office/drawing/2014/main" id="{0D1BF2EA-2806-82A6-1C47-B6DD54482630}"/>
              </a:ext>
            </a:extLst>
          </p:cNvPr>
          <p:cNvSpPr txBox="1">
            <a:spLocks/>
          </p:cNvSpPr>
          <p:nvPr/>
        </p:nvSpPr>
        <p:spPr>
          <a:xfrm>
            <a:off x="0" y="144686"/>
            <a:ext cx="12192000" cy="7184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REGULATION CHANGES IN 2025</a:t>
            </a:r>
          </a:p>
        </p:txBody>
      </p:sp>
    </p:spTree>
    <p:extLst>
      <p:ext uri="{BB962C8B-B14F-4D97-AF65-F5344CB8AC3E}">
        <p14:creationId xmlns:p14="http://schemas.microsoft.com/office/powerpoint/2010/main" val="41297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F1AC-B1CA-00BA-FE13-09D7C5DB8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4DDE0-9CBC-9B46-04E1-2C54DACF46CB}"/>
              </a:ext>
            </a:extLst>
          </p:cNvPr>
          <p:cNvSpPr>
            <a:spLocks noGrp="1"/>
          </p:cNvSpPr>
          <p:nvPr>
            <p:ph type="title"/>
          </p:nvPr>
        </p:nvSpPr>
        <p:spPr>
          <a:xfrm>
            <a:off x="0" y="647573"/>
            <a:ext cx="12192000" cy="963386"/>
          </a:xfrm>
        </p:spPr>
        <p:txBody>
          <a:bodyPr>
            <a:normAutofit/>
          </a:bodyPr>
          <a:lstStyle/>
          <a:p>
            <a:pPr algn="ctr"/>
            <a:r>
              <a:rPr lang="en-US" sz="2800" b="0" i="0" dirty="0">
                <a:solidFill>
                  <a:schemeClr val="bg2">
                    <a:lumMod val="60000"/>
                    <a:lumOff val="40000"/>
                  </a:schemeClr>
                </a:solidFill>
                <a:effectLst/>
                <a:latin typeface="Verdana" panose="020B0604030504040204" pitchFamily="34" charset="0"/>
              </a:rPr>
              <a:t>Limited Enforcement Discretion – 1/2025)</a:t>
            </a:r>
            <a:br>
              <a:rPr lang="en-US" sz="2800" b="0" i="0" dirty="0">
                <a:effectLst/>
                <a:latin typeface="Verdana" panose="020B0604030504040204" pitchFamily="34" charset="0"/>
              </a:rPr>
            </a:br>
            <a:r>
              <a:rPr lang="en-US" sz="2800" b="0" i="0" dirty="0">
                <a:effectLst/>
                <a:latin typeface="Verdana" panose="020B0604030504040204" pitchFamily="34" charset="0"/>
              </a:rPr>
              <a:t>	Gas Standards Updates Cont.</a:t>
            </a:r>
            <a:endParaRPr lang="en-US" sz="2800" dirty="0"/>
          </a:p>
        </p:txBody>
      </p:sp>
      <p:graphicFrame>
        <p:nvGraphicFramePr>
          <p:cNvPr id="4" name="Content Placeholder 3">
            <a:extLst>
              <a:ext uri="{FF2B5EF4-FFF2-40B4-BE49-F238E27FC236}">
                <a16:creationId xmlns:a16="http://schemas.microsoft.com/office/drawing/2014/main" id="{8F39E496-E5EA-3F75-4136-3CD0E49495A5}"/>
              </a:ext>
            </a:extLst>
          </p:cNvPr>
          <p:cNvGraphicFramePr>
            <a:graphicFrameLocks noGrp="1"/>
          </p:cNvGraphicFramePr>
          <p:nvPr>
            <p:ph idx="1"/>
            <p:extLst>
              <p:ext uri="{D42A27DB-BD31-4B8C-83A1-F6EECF244321}">
                <p14:modId xmlns:p14="http://schemas.microsoft.com/office/powerpoint/2010/main" val="1931896004"/>
              </p:ext>
            </p:extLst>
          </p:nvPr>
        </p:nvGraphicFramePr>
        <p:xfrm>
          <a:off x="0" y="1610959"/>
          <a:ext cx="12192000" cy="5232999"/>
        </p:xfrm>
        <a:graphic>
          <a:graphicData uri="http://schemas.openxmlformats.org/drawingml/2006/table">
            <a:tbl>
              <a:tblPr/>
              <a:tblGrid>
                <a:gridCol w="12192000">
                  <a:extLst>
                    <a:ext uri="{9D8B030D-6E8A-4147-A177-3AD203B41FA5}">
                      <a16:colId xmlns:a16="http://schemas.microsoft.com/office/drawing/2014/main" val="2356328753"/>
                    </a:ext>
                  </a:extLst>
                </a:gridCol>
              </a:tblGrid>
              <a:tr h="5232999">
                <a:tc>
                  <a:txBody>
                    <a:bodyPr/>
                    <a:lstStyle/>
                    <a:p>
                      <a:pPr fontAlgn="t"/>
                      <a:r>
                        <a:rPr lang="en-US" sz="2100" b="1" dirty="0">
                          <a:effectLst/>
                          <a:latin typeface="Verdana" panose="020B0604030504040204" pitchFamily="34" charset="0"/>
                          <a:hlinkClick r:id="rId2"/>
                        </a:rPr>
                        <a:t>Amendment 192-149 </a:t>
                      </a:r>
                      <a:r>
                        <a:rPr lang="en-US" sz="2100" dirty="0">
                          <a:effectLst/>
                          <a:latin typeface="Verdana" panose="020B0604030504040204" pitchFamily="34" charset="0"/>
                        </a:rPr>
                        <a:t>- ASTM F2945-18 (Reapproved 2023 Standard Specification for Polyamide 11 Gas Pressure Pipe, Tubing, and Fittings, approved November 1, 2023 </a:t>
                      </a:r>
                      <a:br>
                        <a:rPr lang="en-US" sz="2100" dirty="0">
                          <a:effectLst/>
                          <a:latin typeface="Verdana" panose="020B0604030504040204" pitchFamily="34" charset="0"/>
                        </a:rPr>
                      </a:br>
                      <a:r>
                        <a:rPr lang="en-US" sz="2100" b="1" dirty="0">
                          <a:effectLst/>
                          <a:latin typeface="Verdana" panose="020B0604030504040204" pitchFamily="34" charset="0"/>
                          <a:hlinkClick r:id="rId3"/>
                        </a:rPr>
                        <a:t>Amendment 192-150 </a:t>
                      </a:r>
                      <a:r>
                        <a:rPr lang="en-US" sz="2100" dirty="0">
                          <a:effectLst/>
                          <a:latin typeface="Verdana" panose="020B0604030504040204" pitchFamily="34" charset="0"/>
                        </a:rPr>
                        <a:t>- ASTM F1973-25, Standard Specification for Factory Assembled </a:t>
                      </a:r>
                      <a:r>
                        <a:rPr lang="en-US" sz="2100" dirty="0" err="1">
                          <a:effectLst/>
                          <a:latin typeface="Verdana" panose="020B0604030504040204" pitchFamily="34" charset="0"/>
                        </a:rPr>
                        <a:t>Anodeless</a:t>
                      </a:r>
                      <a:r>
                        <a:rPr lang="en-US" sz="2100" dirty="0">
                          <a:effectLst/>
                          <a:latin typeface="Verdana" panose="020B0604030504040204" pitchFamily="34" charset="0"/>
                        </a:rPr>
                        <a:t> Risers and Transition Fittings in Polyethylene (PE) (PA11) and (PA12) Fuel Gas Distribution Systems</a:t>
                      </a:r>
                      <a:br>
                        <a:rPr lang="en-US" sz="2100" dirty="0">
                          <a:effectLst/>
                          <a:latin typeface="Verdana" panose="020B0604030504040204" pitchFamily="34" charset="0"/>
                        </a:rPr>
                      </a:br>
                      <a:r>
                        <a:rPr lang="en-US" sz="2100" b="1" dirty="0">
                          <a:effectLst/>
                          <a:latin typeface="Verdana" panose="020B0604030504040204" pitchFamily="34" charset="0"/>
                          <a:hlinkClick r:id="rId4"/>
                        </a:rPr>
                        <a:t>Amendment 192-151 </a:t>
                      </a:r>
                      <a:r>
                        <a:rPr lang="en-US" sz="2100" dirty="0">
                          <a:effectLst/>
                          <a:latin typeface="Verdana" panose="020B0604030504040204" pitchFamily="34" charset="0"/>
                        </a:rPr>
                        <a:t>- NFPA 70, National Electrical Code (NEC), 2023 edition, effective September 1, 2022;</a:t>
                      </a:r>
                      <a:br>
                        <a:rPr lang="en-US" sz="2100" dirty="0">
                          <a:effectLst/>
                          <a:latin typeface="Verdana" panose="020B0604030504040204" pitchFamily="34" charset="0"/>
                        </a:rPr>
                      </a:br>
                      <a:r>
                        <a:rPr lang="en-US" sz="2100" b="1" dirty="0">
                          <a:effectLst/>
                          <a:latin typeface="Verdana" panose="020B0604030504040204" pitchFamily="34" charset="0"/>
                          <a:hlinkClick r:id="rId5"/>
                        </a:rPr>
                        <a:t>Amendment 192-152 </a:t>
                      </a:r>
                      <a:r>
                        <a:rPr lang="en-US" sz="2100" dirty="0">
                          <a:effectLst/>
                          <a:latin typeface="Verdana" panose="020B0604030504040204" pitchFamily="34" charset="0"/>
                        </a:rPr>
                        <a:t>- PPI TR-3, Policies and Procedures for Developing Hydrostatic Design Basis (HDB), Hydrostatic Design Stresses (HDS), Pressure Design Basis (PDB), Strength Design Basis (SDB), Minimum Required Strength (MRS) Ratings, and Categorized Required Strength (CRS) for Thermoplastic Piping Materials or Pipe, May 1, 2024, </a:t>
                      </a:r>
                      <a:br>
                        <a:rPr lang="en-US" sz="2100" dirty="0">
                          <a:effectLst/>
                          <a:latin typeface="Verdana" panose="020B0604030504040204" pitchFamily="34" charset="0"/>
                        </a:rPr>
                      </a:br>
                      <a:r>
                        <a:rPr lang="en-US" sz="2100" b="1" dirty="0">
                          <a:effectLst/>
                          <a:latin typeface="Verdana" panose="020B0604030504040204" pitchFamily="34" charset="0"/>
                          <a:hlinkClick r:id="rId6"/>
                        </a:rPr>
                        <a:t>Amendment 192-153 </a:t>
                      </a:r>
                      <a:r>
                        <a:rPr lang="en-US" sz="2100" dirty="0">
                          <a:effectLst/>
                          <a:latin typeface="Verdana" panose="020B0604030504040204" pitchFamily="34" charset="0"/>
                        </a:rPr>
                        <a:t>- PPI TR-4, “PPI HSB Listing of Hydrostatic Design Basis (HDB), Hydrostatic Design Stress (HDS), Strength Design Basis (SDB), Pressure Design Basis (PDB) and Minimum Required Strength (MRS) Ratings For Thermoplastic Piping Materials or Pipe”, updated May 1, 2024</a:t>
                      </a:r>
                    </a:p>
                  </a:txBody>
                  <a:tcPr marL="76200" marR="76200">
                    <a:lnL w="7620" cap="flat" cmpd="sng" algn="ctr">
                      <a:solidFill>
                        <a:srgbClr val="4F81BD"/>
                      </a:solidFill>
                      <a:prstDash val="solid"/>
                      <a:round/>
                      <a:headEnd type="none" w="med" len="med"/>
                      <a:tailEnd type="none" w="med" len="med"/>
                    </a:lnL>
                    <a:lnR w="7620" cap="flat" cmpd="sng" algn="ctr">
                      <a:solidFill>
                        <a:srgbClr val="4F81BD"/>
                      </a:solidFill>
                      <a:prstDash val="solid"/>
                      <a:round/>
                      <a:headEnd type="none" w="med" len="med"/>
                      <a:tailEnd type="none" w="med" len="med"/>
                    </a:lnR>
                    <a:lnT w="7620" cap="flat" cmpd="sng" algn="ctr">
                      <a:solidFill>
                        <a:srgbClr val="4F81BD"/>
                      </a:solidFill>
                      <a:prstDash val="solid"/>
                      <a:round/>
                      <a:headEnd type="none" w="med" len="med"/>
                      <a:tailEnd type="none" w="med" len="med"/>
                    </a:lnT>
                    <a:lnB w="762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953021326"/>
                  </a:ext>
                </a:extLst>
              </a:tr>
            </a:tbl>
          </a:graphicData>
        </a:graphic>
      </p:graphicFrame>
      <p:sp>
        <p:nvSpPr>
          <p:cNvPr id="5" name="Title 1">
            <a:extLst>
              <a:ext uri="{FF2B5EF4-FFF2-40B4-BE49-F238E27FC236}">
                <a16:creationId xmlns:a16="http://schemas.microsoft.com/office/drawing/2014/main" id="{0E8C4C0F-BB86-AC8F-42EB-4E2B22D8EB67}"/>
              </a:ext>
            </a:extLst>
          </p:cNvPr>
          <p:cNvSpPr txBox="1">
            <a:spLocks/>
          </p:cNvSpPr>
          <p:nvPr/>
        </p:nvSpPr>
        <p:spPr>
          <a:xfrm>
            <a:off x="0" y="14042"/>
            <a:ext cx="12191999" cy="7184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REGULATION CHANGES IN 2025</a:t>
            </a:r>
          </a:p>
        </p:txBody>
      </p:sp>
    </p:spTree>
    <p:extLst>
      <p:ext uri="{BB962C8B-B14F-4D97-AF65-F5344CB8AC3E}">
        <p14:creationId xmlns:p14="http://schemas.microsoft.com/office/powerpoint/2010/main" val="887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910B-612E-FF1C-CFE9-2A270A080212}"/>
              </a:ext>
            </a:extLst>
          </p:cNvPr>
          <p:cNvSpPr>
            <a:spLocks noGrp="1"/>
          </p:cNvSpPr>
          <p:nvPr>
            <p:ph type="title"/>
          </p:nvPr>
        </p:nvSpPr>
        <p:spPr>
          <a:xfrm>
            <a:off x="1516550" y="351692"/>
            <a:ext cx="9404723" cy="1111224"/>
          </a:xfrm>
        </p:spPr>
        <p:txBody>
          <a:bodyPr>
            <a:normAutofit fontScale="90000"/>
          </a:bodyPr>
          <a:lstStyle/>
          <a:p>
            <a:pPr algn="ctr"/>
            <a:r>
              <a:rPr lang="en-US" b="1" dirty="0"/>
              <a:t>Pipeline Safety Class Location Change Requirements </a:t>
            </a:r>
            <a:r>
              <a:rPr lang="en-US" sz="3100" b="1" dirty="0"/>
              <a:t>“</a:t>
            </a:r>
            <a:r>
              <a:rPr lang="en-US" sz="3100" b="1" dirty="0">
                <a:hlinkClick r:id="rId2"/>
              </a:rPr>
              <a:t>Hot off the Press</a:t>
            </a:r>
            <a:r>
              <a:rPr lang="en-US" sz="3100" b="1" dirty="0"/>
              <a:t>”	- January 12</a:t>
            </a:r>
            <a:r>
              <a:rPr lang="en-US" dirty="0"/>
              <a:t>		</a:t>
            </a:r>
          </a:p>
        </p:txBody>
      </p:sp>
      <p:sp>
        <p:nvSpPr>
          <p:cNvPr id="3" name="Content Placeholder 2">
            <a:extLst>
              <a:ext uri="{FF2B5EF4-FFF2-40B4-BE49-F238E27FC236}">
                <a16:creationId xmlns:a16="http://schemas.microsoft.com/office/drawing/2014/main" id="{B929D9D6-0FFC-D14A-5FB9-660ECDBA358D}"/>
              </a:ext>
            </a:extLst>
          </p:cNvPr>
          <p:cNvSpPr>
            <a:spLocks noGrp="1"/>
          </p:cNvSpPr>
          <p:nvPr>
            <p:ph idx="1"/>
          </p:nvPr>
        </p:nvSpPr>
        <p:spPr>
          <a:xfrm>
            <a:off x="0" y="1376480"/>
            <a:ext cx="12192000" cy="5481519"/>
          </a:xfrm>
        </p:spPr>
        <p:txBody>
          <a:bodyPr>
            <a:normAutofit/>
          </a:bodyPr>
          <a:lstStyle/>
          <a:p>
            <a:r>
              <a:rPr lang="en-US" sz="2800" dirty="0"/>
              <a:t>Authorizes an </a:t>
            </a:r>
            <a:r>
              <a:rPr lang="en-US" sz="2800" b="1" dirty="0"/>
              <a:t>IM alternative for managing class locations</a:t>
            </a:r>
            <a:r>
              <a:rPr lang="en-US" sz="2800" dirty="0"/>
              <a:t> for eligible gas transmission lines segments in Class 3 locations.</a:t>
            </a:r>
          </a:p>
          <a:p>
            <a:r>
              <a:rPr lang="en-US" sz="2800" dirty="0"/>
              <a:t>Additional initial requirements: 1) integrity assessments and remediation, 2) pressure testing, 3) material records verification, 4) rupture mitigation valves, 5) cathodic protection and coating, and 6) depth of cover. An operator must also provide a notification to PHMSA. </a:t>
            </a:r>
          </a:p>
          <a:p>
            <a:r>
              <a:rPr lang="en-US" sz="2800" dirty="0"/>
              <a:t>Recurring programmatic requirements: 1) gas quality, 2) close interval surveys, 3) patrolling, 4) leak surveys, 5) line markers, 6) class location studies, 7) shorted casings, and 8) exposed pipe and weld surface examinations. </a:t>
            </a:r>
          </a:p>
          <a:p>
            <a:r>
              <a:rPr lang="en-US" sz="2800" dirty="0"/>
              <a:t>MAOP may not exceed 72%</a:t>
            </a:r>
          </a:p>
        </p:txBody>
      </p:sp>
    </p:spTree>
    <p:extLst>
      <p:ext uri="{BB962C8B-B14F-4D97-AF65-F5344CB8AC3E}">
        <p14:creationId xmlns:p14="http://schemas.microsoft.com/office/powerpoint/2010/main" val="328009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F856-AAA6-E89B-52C6-FD0474327954}"/>
              </a:ext>
            </a:extLst>
          </p:cNvPr>
          <p:cNvSpPr>
            <a:spLocks noGrp="1"/>
          </p:cNvSpPr>
          <p:nvPr>
            <p:ph type="ctrTitle"/>
          </p:nvPr>
        </p:nvSpPr>
        <p:spPr>
          <a:xfrm>
            <a:off x="0" y="0"/>
            <a:ext cx="12192000" cy="1951892"/>
          </a:xfrm>
        </p:spPr>
        <p:txBody>
          <a:bodyPr>
            <a:normAutofit/>
          </a:bodyPr>
          <a:lstStyle/>
          <a:p>
            <a:r>
              <a:rPr lang="en-US" b="1" dirty="0" err="1">
                <a:solidFill>
                  <a:srgbClr val="FF0000"/>
                </a:solidFill>
              </a:rPr>
              <a:t>BoLO</a:t>
            </a:r>
            <a:br>
              <a:rPr lang="en-US" b="1" dirty="0">
                <a:solidFill>
                  <a:srgbClr val="FF0000"/>
                </a:solidFill>
              </a:rPr>
            </a:br>
            <a:r>
              <a:rPr lang="en-US" sz="3600" b="1" dirty="0">
                <a:solidFill>
                  <a:srgbClr val="FF0000"/>
                </a:solidFill>
              </a:rPr>
              <a:t>For PHMSA Press release</a:t>
            </a:r>
            <a:br>
              <a:rPr lang="en-US" sz="3600" b="1" dirty="0">
                <a:solidFill>
                  <a:srgbClr val="FF0000"/>
                </a:solidFill>
              </a:rPr>
            </a:br>
            <a:r>
              <a:rPr lang="en-US" sz="3600" b="1" dirty="0">
                <a:solidFill>
                  <a:srgbClr val="FF0000"/>
                </a:solidFill>
              </a:rPr>
              <a:t>Old Forms/not updated</a:t>
            </a:r>
          </a:p>
        </p:txBody>
      </p:sp>
      <p:sp>
        <p:nvSpPr>
          <p:cNvPr id="3" name="Subtitle 2">
            <a:extLst>
              <a:ext uri="{FF2B5EF4-FFF2-40B4-BE49-F238E27FC236}">
                <a16:creationId xmlns:a16="http://schemas.microsoft.com/office/drawing/2014/main" id="{AE692D09-0829-AFAF-E914-1F7A61DD0666}"/>
              </a:ext>
            </a:extLst>
          </p:cNvPr>
          <p:cNvSpPr>
            <a:spLocks noGrp="1"/>
          </p:cNvSpPr>
          <p:nvPr>
            <p:ph type="subTitle" idx="1"/>
          </p:nvPr>
        </p:nvSpPr>
        <p:spPr>
          <a:xfrm>
            <a:off x="0" y="2391509"/>
            <a:ext cx="12192000" cy="4466492"/>
          </a:xfrm>
        </p:spPr>
        <p:txBody>
          <a:bodyPr>
            <a:noAutofit/>
          </a:bodyPr>
          <a:lstStyle/>
          <a:p>
            <a:r>
              <a:rPr lang="en-US" sz="2800" dirty="0"/>
              <a:t>PHMSA updated these forms on January 29, 2026</a:t>
            </a:r>
          </a:p>
          <a:p>
            <a:endParaRPr lang="en-US" sz="2800" dirty="0"/>
          </a:p>
          <a:p>
            <a:r>
              <a:rPr lang="en-US" sz="2800" dirty="0"/>
              <a:t>Gas Distribution Incident Report F7100.1</a:t>
            </a:r>
          </a:p>
          <a:p>
            <a:endParaRPr lang="en-US" sz="2800" dirty="0"/>
          </a:p>
          <a:p>
            <a:r>
              <a:rPr lang="en-US" sz="2800" dirty="0"/>
              <a:t>Gas Transmission, Gathering, and UNGS Incident Report F7100.2</a:t>
            </a:r>
          </a:p>
          <a:p>
            <a:endParaRPr lang="en-US" sz="2800" dirty="0"/>
          </a:p>
          <a:p>
            <a:r>
              <a:rPr lang="en-US" sz="2800" dirty="0"/>
              <a:t>Liquefied Natural Gas Facilities Incident Report F7100.3</a:t>
            </a:r>
          </a:p>
        </p:txBody>
      </p:sp>
    </p:spTree>
    <p:extLst>
      <p:ext uri="{BB962C8B-B14F-4D97-AF65-F5344CB8AC3E}">
        <p14:creationId xmlns:p14="http://schemas.microsoft.com/office/powerpoint/2010/main" val="131335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C4F9-570B-B830-CBC0-650B0250212D}"/>
              </a:ext>
            </a:extLst>
          </p:cNvPr>
          <p:cNvSpPr>
            <a:spLocks noGrp="1"/>
          </p:cNvSpPr>
          <p:nvPr>
            <p:ph type="title"/>
          </p:nvPr>
        </p:nvSpPr>
        <p:spPr>
          <a:xfrm>
            <a:off x="0" y="0"/>
            <a:ext cx="12192000" cy="1436914"/>
          </a:xfrm>
        </p:spPr>
        <p:txBody>
          <a:bodyPr/>
          <a:lstStyle/>
          <a:p>
            <a:pPr algn="ctr"/>
            <a:r>
              <a:rPr lang="en-US" dirty="0"/>
              <a:t>What </a:t>
            </a:r>
            <a:r>
              <a:rPr lang="en-US" b="1" u="sng" dirty="0"/>
              <a:t>didn’t</a:t>
            </a:r>
            <a:r>
              <a:rPr lang="en-US" b="1" dirty="0"/>
              <a:t> </a:t>
            </a:r>
            <a:r>
              <a:rPr lang="en-US" dirty="0"/>
              <a:t>happen in 2025</a:t>
            </a:r>
          </a:p>
        </p:txBody>
      </p:sp>
      <p:sp>
        <p:nvSpPr>
          <p:cNvPr id="3" name="Content Placeholder 2">
            <a:extLst>
              <a:ext uri="{FF2B5EF4-FFF2-40B4-BE49-F238E27FC236}">
                <a16:creationId xmlns:a16="http://schemas.microsoft.com/office/drawing/2014/main" id="{49623126-6D1B-7910-7CC3-C91C37049CAD}"/>
              </a:ext>
            </a:extLst>
          </p:cNvPr>
          <p:cNvSpPr>
            <a:spLocks noGrp="1"/>
          </p:cNvSpPr>
          <p:nvPr>
            <p:ph idx="1"/>
          </p:nvPr>
        </p:nvSpPr>
        <p:spPr>
          <a:xfrm>
            <a:off x="0" y="989814"/>
            <a:ext cx="12192000" cy="5868186"/>
          </a:xfrm>
        </p:spPr>
        <p:txBody>
          <a:bodyPr>
            <a:normAutofit/>
          </a:bodyPr>
          <a:lstStyle/>
          <a:p>
            <a:r>
              <a:rPr lang="en-US" sz="2800" dirty="0"/>
              <a:t>Leak Detection Final Rule– advanced review provided January 17, 2025</a:t>
            </a:r>
          </a:p>
          <a:p>
            <a:r>
              <a:rPr lang="en-US" sz="2800" dirty="0"/>
              <a:t>Cost Recovery for Siting Reviews for LNG Facilities </a:t>
            </a:r>
          </a:p>
          <a:p>
            <a:r>
              <a:rPr lang="en-US" sz="2800" dirty="0"/>
              <a:t>Gas Distribution Final Rule</a:t>
            </a:r>
          </a:p>
          <a:p>
            <a:r>
              <a:rPr lang="en-US" sz="2800" dirty="0"/>
              <a:t>Deadline change for annual report.</a:t>
            </a:r>
          </a:p>
          <a:p>
            <a:r>
              <a:rPr lang="en-US" sz="2800" dirty="0"/>
              <a:t>Change to definition of property damages when reporting an incident.</a:t>
            </a:r>
          </a:p>
          <a:p>
            <a:r>
              <a:rPr lang="en-US" sz="2800" dirty="0"/>
              <a:t>PHMSA Reauthorization</a:t>
            </a:r>
          </a:p>
        </p:txBody>
      </p:sp>
    </p:spTree>
    <p:extLst>
      <p:ext uri="{BB962C8B-B14F-4D97-AF65-F5344CB8AC3E}">
        <p14:creationId xmlns:p14="http://schemas.microsoft.com/office/powerpoint/2010/main" val="3873605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10199</TotalTime>
  <Words>2526</Words>
  <Application>Microsoft Office PowerPoint</Application>
  <PresentationFormat>Widescreen</PresentationFormat>
  <Paragraphs>190</Paragraphs>
  <Slides>28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Melior</vt:lpstr>
      <vt:lpstr>Verdana</vt:lpstr>
      <vt:lpstr>Mesh</vt:lpstr>
      <vt:lpstr>Advisories Bulletins &amp; Alert Notices</vt:lpstr>
      <vt:lpstr>REGULATION CHANGES IN 2025</vt:lpstr>
      <vt:lpstr> </vt:lpstr>
      <vt:lpstr>REGULATION CHANGES IN 2025</vt:lpstr>
      <vt:lpstr>Limited Enforcement Discretion – 1/2025)  Gas Standards Updates (July  2025)</vt:lpstr>
      <vt:lpstr>Limited Enforcement Discretion – 1/2025)  Gas Standards Updates Cont.</vt:lpstr>
      <vt:lpstr>Pipeline Safety Class Location Change Requirements “Hot off the Press” - January 12  </vt:lpstr>
      <vt:lpstr>BoLO For PHMSA Press release Old Forms/not updated</vt:lpstr>
      <vt:lpstr>What didn’t happen in 2025</vt:lpstr>
      <vt:lpstr>AMPP Guide 21569-2024, Guidance on Implementing Corrosion Control Methodologies to Align with New PHMSA Regulatory Procedures – provides additional guidance for pipeline operators to assist with the implementation of corrosion control methodology requirements for onshore gas transmission as required in Part 2 of the PHMSA Gas Mega Rule.</vt:lpstr>
      <vt:lpstr>ADB-25-01</vt:lpstr>
      <vt:lpstr>NTSB</vt:lpstr>
      <vt:lpstr>NTSB</vt:lpstr>
      <vt:lpstr>NTSB</vt:lpstr>
      <vt:lpstr>NTSB</vt:lpstr>
      <vt:lpstr>PowerPoint Presentation</vt:lpstr>
      <vt:lpstr>ADB-02-07 </vt:lpstr>
      <vt:lpstr>ADB-07-01</vt:lpstr>
      <vt:lpstr>ADB-2012-03</vt:lpstr>
      <vt:lpstr>ADB-2020-02</vt:lpstr>
      <vt:lpstr>Related NTSB Recommendations to the states </vt:lpstr>
      <vt:lpstr>Cast IRon</vt:lpstr>
      <vt:lpstr>Directional Drilling Procedures</vt:lpstr>
      <vt:lpstr>Bridgeport, Alabama January 22, 1999 </vt:lpstr>
      <vt:lpstr>PowerPoint Presentation</vt:lpstr>
      <vt:lpstr>Silver Spring, MD August 10, 2016</vt:lpstr>
      <vt:lpstr>July 2, 2017 Millersville, PA</vt:lpstr>
      <vt:lpstr>!!!...Thank you…!!!    Presenters  operators  contractors  vendors  &amp;  stakeholders  -Regards, nsfm</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Zanter, Mary</dc:creator>
  <cp:lastModifiedBy>Knoles, Scott</cp:lastModifiedBy>
  <cp:revision>28</cp:revision>
  <dcterms:created xsi:type="dcterms:W3CDTF">2024-12-26T16:56:07Z</dcterms:created>
  <dcterms:modified xsi:type="dcterms:W3CDTF">2026-02-04T04:05:13Z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3b1a8e-41ed-4bc7-92d1-0305fbefd661_Enabled">
    <vt:lpwstr>true</vt:lpwstr>
  </property>
  <property fmtid="{D5CDD505-2E9C-101B-9397-08002B2CF9AE}" pid="3" name="MSIP_Label_ec3b1a8e-41ed-4bc7-92d1-0305fbefd661_SetDate">
    <vt:lpwstr>2026-01-12T15:45:44Z</vt:lpwstr>
  </property>
  <property fmtid="{D5CDD505-2E9C-101B-9397-08002B2CF9AE}" pid="4" name="MSIP_Label_ec3b1a8e-41ed-4bc7-92d1-0305fbefd661_Method">
    <vt:lpwstr>Standard</vt:lpwstr>
  </property>
  <property fmtid="{D5CDD505-2E9C-101B-9397-08002B2CF9AE}" pid="5" name="MSIP_Label_ec3b1a8e-41ed-4bc7-92d1-0305fbefd661_Name">
    <vt:lpwstr>M365-General - Anyone (Unrestricted)-Prod</vt:lpwstr>
  </property>
  <property fmtid="{D5CDD505-2E9C-101B-9397-08002B2CF9AE}" pid="6" name="MSIP_Label_ec3b1a8e-41ed-4bc7-92d1-0305fbefd661_SiteId">
    <vt:lpwstr>70af547c-69ab-416d-b4a6-543b5ce52b99</vt:lpwstr>
  </property>
  <property fmtid="{D5CDD505-2E9C-101B-9397-08002B2CF9AE}" pid="7" name="MSIP_Label_ec3b1a8e-41ed-4bc7-92d1-0305fbefd661_ActionId">
    <vt:lpwstr>2e419ca2-144f-480e-be59-e95a537f095d</vt:lpwstr>
  </property>
  <property fmtid="{D5CDD505-2E9C-101B-9397-08002B2CF9AE}" pid="8" name="MSIP_Label_ec3b1a8e-41ed-4bc7-92d1-0305fbefd661_ContentBits">
    <vt:lpwstr>0</vt:lpwstr>
  </property>
  <property fmtid="{D5CDD505-2E9C-101B-9397-08002B2CF9AE}" pid="9" name="MSIP_Label_ec3b1a8e-41ed-4bc7-92d1-0305fbefd661_Tag">
    <vt:lpwstr>10, 3, 0, 1</vt:lpwstr>
  </property>
</Properties>
</file>